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8" r:id="rId2"/>
    <p:sldId id="276" r:id="rId3"/>
    <p:sldId id="278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9" r:id="rId12"/>
    <p:sldId id="286" r:id="rId13"/>
    <p:sldId id="280" r:id="rId14"/>
    <p:sldId id="281" r:id="rId15"/>
    <p:sldId id="282" r:id="rId16"/>
    <p:sldId id="283" r:id="rId17"/>
    <p:sldId id="284" r:id="rId18"/>
    <p:sldId id="285" r:id="rId19"/>
    <p:sldId id="287" r:id="rId20"/>
    <p:sldId id="288" r:id="rId21"/>
    <p:sldId id="289" r:id="rId22"/>
    <p:sldId id="290" r:id="rId23"/>
    <p:sldId id="291" r:id="rId24"/>
    <p:sldId id="292" r:id="rId25"/>
    <p:sldId id="294" r:id="rId26"/>
    <p:sldId id="293" r:id="rId27"/>
    <p:sldId id="295" r:id="rId28"/>
    <p:sldId id="296" r:id="rId29"/>
    <p:sldId id="265" r:id="rId30"/>
  </p:sldIdLst>
  <p:sldSz cx="12192000" cy="6858000"/>
  <p:notesSz cx="6858000" cy="9144000"/>
  <p:embeddedFontLst>
    <p:embeddedFont>
      <p:font typeface="연세소제목체" panose="02030504000101010101" pitchFamily="18" charset="-127"/>
      <p:regular r:id="rId32"/>
    </p:embeddedFont>
    <p:embeddedFont>
      <p:font typeface="나눔고딕" panose="020D0604000000000000" pitchFamily="50" charset="-127"/>
      <p:regular r:id="rId33"/>
      <p:bold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Cambria Math" panose="02040503050406030204" pitchFamily="18" charset="0"/>
      <p:regular r:id="rId37"/>
    </p:embeddedFont>
    <p:embeddedFont>
      <p:font typeface="Myriad Pro" panose="020B0503030403020204" charset="0"/>
      <p:regular r:id="rId38"/>
      <p:bold r:id="rId39"/>
      <p:italic r:id="rId40"/>
      <p:boldItalic r:id="rId41"/>
    </p:embeddedFont>
    <p:embeddedFont>
      <p:font typeface="연세제목체" panose="02030504000101010101" pitchFamily="18" charset="-127"/>
      <p:regular r:id="rId42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d09" initials="d" lastIdx="1" clrIdx="0">
    <p:extLst>
      <p:ext uri="{19B8F6BF-5375-455C-9EA6-DF929625EA0E}">
        <p15:presenceInfo xmlns:p15="http://schemas.microsoft.com/office/powerpoint/2012/main" userId="8e0da1b2dabe293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6158" autoAdjust="0"/>
  </p:normalViewPr>
  <p:slideViewPr>
    <p:cSldViewPr snapToGrid="0">
      <p:cViewPr varScale="1">
        <p:scale>
          <a:sx n="111" d="100"/>
          <a:sy n="111" d="100"/>
        </p:scale>
        <p:origin x="58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A6289A-51B8-4C31-8103-284A5A9E3C68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EFB53-4FCF-4F7D-BE38-176CD94B8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388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EFB53-4FCF-4F7D-BE38-176CD94B8FE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705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163" y="1489075"/>
            <a:ext cx="2479675" cy="2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 userDrawn="1"/>
        </p:nvSpPr>
        <p:spPr>
          <a:xfrm>
            <a:off x="0" y="6318250"/>
            <a:ext cx="12192000" cy="539750"/>
          </a:xfrm>
          <a:prstGeom prst="rect">
            <a:avLst/>
          </a:prstGeom>
          <a:solidFill>
            <a:srgbClr val="003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latin typeface="연세제목체" panose="02030504000101010101" pitchFamily="18" charset="-127"/>
              <a:ea typeface="연세제목체" panose="02030504000101010101" pitchFamily="18" charset="-127"/>
            </a:endParaRPr>
          </a:p>
        </p:txBody>
      </p:sp>
      <p:pic>
        <p:nvPicPr>
          <p:cNvPr id="6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288" y="6405563"/>
            <a:ext cx="12414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75" y="6346825"/>
            <a:ext cx="71278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색상활용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48" t="28632" r="13310" b="25809"/>
          <a:stretch>
            <a:fillRect/>
          </a:stretch>
        </p:blipFill>
        <p:spPr bwMode="auto">
          <a:xfrm>
            <a:off x="238125" y="6378575"/>
            <a:ext cx="4476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667000" y="5181924"/>
            <a:ext cx="6858000" cy="568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연세제목체" panose="02030504000101010101" pitchFamily="18" charset="-127"/>
                <a:ea typeface="연세제목체" panose="0203050400010101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209800" y="4078858"/>
            <a:ext cx="7772400" cy="972000"/>
          </a:xfrm>
        </p:spPr>
        <p:txBody>
          <a:bodyPr>
            <a:normAutofit/>
          </a:bodyPr>
          <a:lstStyle>
            <a:lvl1pPr algn="ctr">
              <a:defRPr sz="2400">
                <a:latin typeface="연세제목체" panose="02030504000101010101" pitchFamily="18" charset="-127"/>
                <a:ea typeface="연세제목체" panose="02030504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07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72932F-2FB5-4D08-A613-F175758D6BA1}" type="datetimeFigureOut">
              <a:rPr lang="ko-KR" altLang="en-US"/>
              <a:pPr>
                <a:defRPr/>
              </a:pPr>
              <a:t>2020-10-14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BA4CA-7A4B-467D-A9B0-572218D5EDC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93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D1465-44DC-40F1-8F4A-FE41252BFC7E}" type="datetimeFigureOut">
              <a:rPr lang="ko-KR" altLang="en-US"/>
              <a:pPr>
                <a:defRPr/>
              </a:pPr>
              <a:t>2020-10-14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EFE288-289C-4B0A-95B3-ED26BF28BF3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55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388" y="42863"/>
            <a:ext cx="1165225" cy="116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6296025"/>
            <a:ext cx="14097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 txBox="1">
            <a:spLocks/>
          </p:cNvSpPr>
          <p:nvPr userDrawn="1"/>
        </p:nvSpPr>
        <p:spPr>
          <a:xfrm>
            <a:off x="277813" y="2479675"/>
            <a:ext cx="8588375" cy="38163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7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ko-KR" altLang="en-US" dirty="0">
              <a:latin typeface="연세제목체" panose="02030504000101010101" pitchFamily="18" charset="-127"/>
              <a:ea typeface="연세제목체" panose="02030504000101010101" pitchFamily="18" charset="-127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612775" y="2000250"/>
            <a:ext cx="10950575" cy="0"/>
          </a:xfrm>
          <a:prstGeom prst="line">
            <a:avLst/>
          </a:prstGeom>
          <a:ln>
            <a:solidFill>
              <a:srgbClr val="9BAF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2218922"/>
            <a:ext cx="10934700" cy="388977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800"/>
            </a:lvl1pPr>
            <a:lvl2pPr marL="457200" indent="0">
              <a:lnSpc>
                <a:spcPct val="150000"/>
              </a:lnSpc>
              <a:buFontTx/>
              <a:buNone/>
              <a:defRPr sz="1800"/>
            </a:lvl2pPr>
            <a:lvl3pPr marL="914400" indent="0">
              <a:lnSpc>
                <a:spcPct val="150000"/>
              </a:lnSpc>
              <a:buFontTx/>
              <a:buNone/>
              <a:defRPr sz="1800"/>
            </a:lvl3pPr>
            <a:lvl4pPr marL="1371600" indent="0">
              <a:lnSpc>
                <a:spcPct val="150000"/>
              </a:lnSpc>
              <a:buFontTx/>
              <a:buNone/>
              <a:defRPr sz="1800"/>
            </a:lvl4pPr>
            <a:lvl5pPr marL="1828800" indent="0">
              <a:lnSpc>
                <a:spcPct val="150000"/>
              </a:lnSpc>
              <a:buFontTx/>
              <a:buNone/>
              <a:defRPr sz="18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331447"/>
            <a:ext cx="10934700" cy="662781"/>
          </a:xfrm>
        </p:spPr>
        <p:txBody>
          <a:bodyPr>
            <a:normAutofit/>
          </a:bodyPr>
          <a:lstStyle>
            <a:lvl1pPr algn="ctr">
              <a:defRPr sz="1800">
                <a:latin typeface="연세제목체" panose="02030504000101010101" pitchFamily="18" charset="-127"/>
                <a:ea typeface="연세제목체" panose="02030504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C37BB-F555-4AC1-BDC2-C4443C08EC9A}" type="datetimeFigureOut">
              <a:rPr lang="ko-KR" altLang="en-US"/>
              <a:pPr>
                <a:defRPr/>
              </a:pPr>
              <a:t>2020-10-14</a:t>
            </a:fld>
            <a:endParaRPr lang="ko-KR" alt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9505950" y="635635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163EC0-98A9-44BA-9876-2933D10997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192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163" y="1489075"/>
            <a:ext cx="2479675" cy="2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 userDrawn="1"/>
        </p:nvSpPr>
        <p:spPr>
          <a:xfrm>
            <a:off x="0" y="6318250"/>
            <a:ext cx="12192000" cy="539750"/>
          </a:xfrm>
          <a:prstGeom prst="rect">
            <a:avLst/>
          </a:prstGeom>
          <a:solidFill>
            <a:srgbClr val="003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latin typeface="연세제목체" panose="02030504000101010101" pitchFamily="18" charset="-127"/>
              <a:ea typeface="연세제목체" panose="02030504000101010101" pitchFamily="18" charset="-127"/>
            </a:endParaRPr>
          </a:p>
        </p:txBody>
      </p:sp>
      <p:pic>
        <p:nvPicPr>
          <p:cNvPr id="6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288" y="6405563"/>
            <a:ext cx="12414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667000" y="5181924"/>
            <a:ext cx="6858000" cy="568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연세제목체" panose="02030504000101010101" pitchFamily="18" charset="-127"/>
                <a:ea typeface="연세제목체" panose="0203050400010101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209800" y="4078858"/>
            <a:ext cx="7772400" cy="972000"/>
          </a:xfrm>
        </p:spPr>
        <p:txBody>
          <a:bodyPr>
            <a:normAutofit/>
          </a:bodyPr>
          <a:lstStyle>
            <a:lvl1pPr algn="ctr">
              <a:defRPr sz="2400">
                <a:latin typeface="연세제목체" panose="02030504000101010101" pitchFamily="18" charset="-127"/>
                <a:ea typeface="연세제목체" panose="02030504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96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445FD9-11A9-43B2-821D-A79D275463BE}" type="datetimeFigureOut">
              <a:rPr lang="ko-KR" altLang="en-US"/>
              <a:pPr>
                <a:defRPr/>
              </a:pPr>
              <a:t>2020-10-14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91B24-FC0C-4D6F-AA18-0CC6A371D53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2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4448CE-F36E-4214-87DD-D571643A8981}" type="datetimeFigureOut">
              <a:rPr lang="ko-KR" altLang="en-US"/>
              <a:pPr>
                <a:defRPr/>
              </a:pPr>
              <a:t>2020-10-14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BC1B75-5023-4DF5-8385-46F4490E607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732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 userDrawn="1"/>
        </p:nvSpPr>
        <p:spPr>
          <a:xfrm>
            <a:off x="685800" y="4340225"/>
            <a:ext cx="7772400" cy="9810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연세소제목체" panose="02030504000101010101" pitchFamily="18" charset="-127"/>
                <a:ea typeface="연세소제목체" panose="02030504000101010101" pitchFamily="18" charset="-127"/>
              </a:rPr>
              <a:t>Thank</a:t>
            </a:r>
            <a:r>
              <a:rPr lang="en-US" altLang="ko-KR" sz="3600" dirty="0" smtClean="0">
                <a:solidFill>
                  <a:schemeClr val="bg1"/>
                </a:solidFill>
                <a:latin typeface="Myriad Pro" panose="020B0503030403020204" pitchFamily="34" charset="0"/>
                <a:ea typeface="연세제목체" panose="02030504000101010101" pitchFamily="18" charset="-127"/>
              </a:rPr>
              <a:t> you !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388" y="42863"/>
            <a:ext cx="1165225" cy="116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/>
          <p:cNvSpPr txBox="1">
            <a:spLocks/>
          </p:cNvSpPr>
          <p:nvPr userDrawn="1"/>
        </p:nvSpPr>
        <p:spPr>
          <a:xfrm>
            <a:off x="277813" y="2479675"/>
            <a:ext cx="8588375" cy="38163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7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ko-KR" altLang="en-US" dirty="0"/>
          </a:p>
        </p:txBody>
      </p:sp>
      <p:pic>
        <p:nvPicPr>
          <p:cNvPr id="5" name="그림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6296025"/>
            <a:ext cx="14097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D2217E-BA7D-4C07-8B4C-BAF11A2CDC66}" type="datetimeFigureOut">
              <a:rPr lang="ko-KR" altLang="en-US"/>
              <a:pPr>
                <a:defRPr/>
              </a:pPr>
              <a:t>2020-10-14</a:t>
            </a:fld>
            <a:endParaRPr lang="ko-KR" alt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9505950" y="635635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E579E-B697-43A0-A183-8C693484B2F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291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-22225"/>
            <a:ext cx="12192000" cy="6880225"/>
          </a:xfrm>
          <a:prstGeom prst="rect">
            <a:avLst/>
          </a:prstGeom>
          <a:solidFill>
            <a:srgbClr val="003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3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8" b="3029"/>
          <a:stretch>
            <a:fillRect/>
          </a:stretch>
        </p:blipFill>
        <p:spPr bwMode="auto">
          <a:xfrm>
            <a:off x="4489450" y="2017713"/>
            <a:ext cx="3213100" cy="282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288" y="6242050"/>
            <a:ext cx="12414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71BF7C-77CA-4CAB-A381-F18068680810}" type="datetimeFigureOut">
              <a:rPr lang="ko-KR" altLang="en-US"/>
              <a:pPr>
                <a:defRPr/>
              </a:pPr>
              <a:t>2020-10-14</a:t>
            </a:fld>
            <a:endParaRPr lang="ko-KR" altLang="en-US"/>
          </a:p>
        </p:txBody>
      </p:sp>
      <p:sp>
        <p:nvSpPr>
          <p:cNvPr id="6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DFA7BF-B305-412F-8874-B8F0DA56850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15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F923A-92CB-4D6A-9BFC-5D1D0579C67E}" type="datetimeFigureOut">
              <a:rPr lang="ko-KR" altLang="en-US"/>
              <a:pPr>
                <a:defRPr/>
              </a:pPr>
              <a:t>2020-10-14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02A310-0DD3-4949-9378-82DEA327F61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658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-22225"/>
            <a:ext cx="12192000" cy="6880225"/>
          </a:xfrm>
          <a:prstGeom prst="rect">
            <a:avLst/>
          </a:prstGeom>
          <a:solidFill>
            <a:srgbClr val="003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4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" b="20218"/>
          <a:stretch>
            <a:fillRect/>
          </a:stretch>
        </p:blipFill>
        <p:spPr bwMode="auto">
          <a:xfrm>
            <a:off x="4489450" y="2070100"/>
            <a:ext cx="3213100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288" y="6242050"/>
            <a:ext cx="12414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제목 14"/>
          <p:cNvSpPr>
            <a:spLocks noGrp="1"/>
          </p:cNvSpPr>
          <p:nvPr>
            <p:ph type="title"/>
          </p:nvPr>
        </p:nvSpPr>
        <p:spPr>
          <a:xfrm>
            <a:off x="2152650" y="4339771"/>
            <a:ext cx="7886700" cy="132556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연세제목체" panose="02030504000101010101" pitchFamily="18" charset="-127"/>
                <a:ea typeface="연세제목체" panose="02030504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531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3C2764E-B5D4-485F-93A9-802E9E53DDD5}" type="datetimeFigureOut">
              <a:rPr lang="ko-KR" altLang="en-US"/>
              <a:pPr>
                <a:defRPr/>
              </a:pPr>
              <a:t>2020-10-14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5887711-BE74-4122-8002-431C8166B8B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66" r:id="rId4"/>
    <p:sldLayoutId id="2147483667" r:id="rId5"/>
    <p:sldLayoutId id="2147483674" r:id="rId6"/>
    <p:sldLayoutId id="2147483675" r:id="rId7"/>
    <p:sldLayoutId id="2147483668" r:id="rId8"/>
    <p:sldLayoutId id="2147483676" r:id="rId9"/>
    <p:sldLayoutId id="2147483669" r:id="rId10"/>
    <p:sldLayoutId id="2147483670" r:id="rId11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ctrTitle"/>
          </p:nvPr>
        </p:nvSpPr>
        <p:spPr>
          <a:xfrm>
            <a:off x="2209800" y="4078288"/>
            <a:ext cx="7772400" cy="973137"/>
          </a:xfrm>
        </p:spPr>
        <p:txBody>
          <a:bodyPr/>
          <a:lstStyle/>
          <a:p>
            <a:r>
              <a:rPr lang="en-US" altLang="ko-KR" dirty="0" smtClean="0"/>
              <a:t>Python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자료형과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제어문</a:t>
            </a:r>
            <a:endParaRPr lang="ko-KR" altLang="en-US" dirty="0" smtClean="0"/>
          </a:p>
        </p:txBody>
      </p:sp>
      <p:sp>
        <p:nvSpPr>
          <p:cNvPr id="8195" name="부제목 2"/>
          <p:cNvSpPr>
            <a:spLocks noGrp="1"/>
          </p:cNvSpPr>
          <p:nvPr>
            <p:ph type="subTitle" idx="1"/>
          </p:nvPr>
        </p:nvSpPr>
        <p:spPr>
          <a:xfrm>
            <a:off x="2667000" y="5181600"/>
            <a:ext cx="6858000" cy="569913"/>
          </a:xfrm>
        </p:spPr>
        <p:txBody>
          <a:bodyPr/>
          <a:lstStyle/>
          <a:p>
            <a:r>
              <a:rPr lang="en-US" altLang="ko-KR" dirty="0" smtClean="0"/>
              <a:t>2020192053 </a:t>
            </a:r>
            <a:r>
              <a:rPr lang="ko-KR" altLang="en-US" dirty="0" smtClean="0"/>
              <a:t>김희석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338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19325"/>
                <a:ext cx="10934700" cy="38893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기</m:t>
                    </m:r>
                  </m:oMath>
                </a14:m>
                <a:r>
                  <a:rPr lang="ko-KR" altLang="en-US" dirty="0" smtClean="0"/>
                  <a:t>호</a:t>
                </a:r>
                <a:r>
                  <a:rPr lang="en-US" altLang="ko-KR" dirty="0" smtClean="0"/>
                  <a:t>(\</a:t>
                </a:r>
                <a:r>
                  <a:rPr lang="ko-KR" altLang="en-US" dirty="0" smtClean="0"/>
                  <a:t>와 동일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: ‘</a:t>
                </a:r>
                <a:r>
                  <a:rPr lang="ko-KR" altLang="en-US" dirty="0" smtClean="0"/>
                  <a:t>이스케이프 문자</a:t>
                </a:r>
                <a:r>
                  <a:rPr lang="en-US" altLang="ko-KR" dirty="0" smtClean="0"/>
                  <a:t>‘</a:t>
                </a:r>
              </a:p>
              <a:p>
                <a:r>
                  <a:rPr lang="ko-KR" altLang="en-US" sz="1100" dirty="0" smtClean="0"/>
                  <a:t>뒤에 특정 문자가 붙어서 특수한 기능을 나타냄</a:t>
                </a:r>
                <a:endParaRPr lang="en-US" altLang="ko-KR" sz="1100" dirty="0" smtClean="0"/>
              </a:p>
              <a:p>
                <a:r>
                  <a:rPr lang="en-US" altLang="ko-KR" dirty="0"/>
                  <a:t>1</a:t>
                </a:r>
                <a:r>
                  <a:rPr lang="en-US" altLang="ko-KR" dirty="0" smtClean="0"/>
                  <a:t>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\</m:t>
                    </m:r>
                  </m:oMath>
                </a14:m>
                <a:r>
                  <a:rPr lang="en-US" altLang="ko-KR" dirty="0" smtClean="0"/>
                  <a:t>n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: </a:t>
                </a:r>
                <a:r>
                  <a:rPr lang="ko-KR" altLang="en-US" dirty="0" err="1" smtClean="0"/>
                  <a:t>줄바꿈</a:t>
                </a:r>
                <a:endParaRPr lang="en-US" altLang="ko-KR" dirty="0" smtClean="0"/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2.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\</m:t>
                    </m:r>
                  </m:oMath>
                </a14:m>
                <a:r>
                  <a:rPr lang="en-US" altLang="ko-KR" dirty="0" smtClean="0"/>
                  <a:t>t : tab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3.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\</m:t>
                    </m:r>
                  </m:oMath>
                </a14:m>
                <a:r>
                  <a:rPr lang="en-US" altLang="ko-KR" dirty="0" smtClean="0"/>
                  <a:t>’,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\“</m:t>
                    </m:r>
                  </m:oMath>
                </a14:m>
                <a:r>
                  <a:rPr lang="en-US" altLang="ko-KR" dirty="0" smtClean="0"/>
                  <a:t> : </a:t>
                </a:r>
                <a:r>
                  <a:rPr lang="ko-KR" altLang="en-US" dirty="0" smtClean="0"/>
                  <a:t>인용 부호</a:t>
                </a:r>
              </a:p>
            </p:txBody>
          </p:sp>
        </mc:Choice>
        <mc:Fallback xmlns="">
          <p:sp>
            <p:nvSpPr>
              <p:cNvPr id="14338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19325"/>
                <a:ext cx="10934700" cy="3889375"/>
              </a:xfrm>
              <a:blipFill>
                <a:blip r:embed="rId2"/>
                <a:stretch>
                  <a:fillRect l="-4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ko-KR" altLang="en-US" dirty="0"/>
              <a:t>이스케이프 </a:t>
            </a:r>
            <a:r>
              <a:rPr lang="ko-KR" altLang="en-US" dirty="0" smtClean="0"/>
              <a:t>문자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954780" y="3360420"/>
                <a:ext cx="445008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&gt;&gt;&gt;print(‘The</a:t>
                </a:r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</a:rPr>
                      <m:t>\</m:t>
                    </m:r>
                  </m:oMath>
                </a14:m>
                <a:r>
                  <a:rPr lang="en-US" altLang="ko-KR" sz="1000" dirty="0" smtClean="0"/>
                  <a:t>n</a:t>
                </a:r>
                <a:r>
                  <a:rPr lang="en-US" altLang="ko-KR" sz="1000" dirty="0"/>
                  <a:t> </a:t>
                </a:r>
                <a:r>
                  <a:rPr lang="en-US" altLang="ko-KR" sz="1000" dirty="0" smtClean="0"/>
                  <a:t>revolutionary</a:t>
                </a:r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</a:rPr>
                      <m:t>\</m:t>
                    </m:r>
                  </m:oMath>
                </a14:m>
                <a:r>
                  <a:rPr lang="en-US" altLang="ko-KR" sz="1000" dirty="0"/>
                  <a:t>n</a:t>
                </a:r>
                <a:r>
                  <a:rPr lang="en-US" altLang="ko-KR" sz="1000" dirty="0" smtClean="0"/>
                  <a:t> change</a:t>
                </a:r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</a:rPr>
                      <m:t>\</m:t>
                    </m:r>
                  </m:oMath>
                </a14:m>
                <a:r>
                  <a:rPr lang="en-US" altLang="ko-KR" sz="1000" dirty="0"/>
                  <a:t>n</a:t>
                </a:r>
                <a:r>
                  <a:rPr lang="en-US" altLang="ko-KR" sz="1000" dirty="0" smtClean="0"/>
                  <a:t> in</a:t>
                </a:r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</a:rPr>
                      <m:t>\</m:t>
                    </m:r>
                  </m:oMath>
                </a14:m>
                <a:r>
                  <a:rPr lang="en-US" altLang="ko-KR" sz="1000" dirty="0"/>
                  <a:t>n</a:t>
                </a:r>
                <a:r>
                  <a:rPr lang="en-US" altLang="ko-KR" sz="1000" dirty="0" smtClean="0"/>
                  <a:t> our</a:t>
                </a:r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</a:rPr>
                      <m:t>\</m:t>
                    </m:r>
                  </m:oMath>
                </a14:m>
                <a:r>
                  <a:rPr lang="en-US" altLang="ko-KR" sz="1000" dirty="0"/>
                  <a:t>n</a:t>
                </a:r>
                <a:r>
                  <a:rPr lang="en-US" altLang="ko-KR" sz="1000" dirty="0" smtClean="0"/>
                  <a:t> understanding’)</a:t>
                </a:r>
              </a:p>
              <a:p>
                <a:r>
                  <a:rPr lang="en-US" altLang="ko-KR" sz="1000" dirty="0"/>
                  <a:t>The</a:t>
                </a:r>
              </a:p>
              <a:p>
                <a:r>
                  <a:rPr lang="en-US" altLang="ko-KR" sz="1000" dirty="0"/>
                  <a:t> revolutionary</a:t>
                </a:r>
              </a:p>
              <a:p>
                <a:r>
                  <a:rPr lang="en-US" altLang="ko-KR" sz="1000" dirty="0"/>
                  <a:t> change</a:t>
                </a:r>
              </a:p>
              <a:p>
                <a:r>
                  <a:rPr lang="en-US" altLang="ko-KR" sz="1000" dirty="0"/>
                  <a:t> in</a:t>
                </a:r>
              </a:p>
              <a:p>
                <a:r>
                  <a:rPr lang="en-US" altLang="ko-KR" sz="1000" dirty="0"/>
                  <a:t> our</a:t>
                </a:r>
              </a:p>
              <a:p>
                <a:r>
                  <a:rPr lang="en-US" altLang="ko-KR" sz="1000" dirty="0"/>
                  <a:t> </a:t>
                </a:r>
                <a:r>
                  <a:rPr lang="en-US" altLang="ko-KR" sz="1000" dirty="0" smtClean="0"/>
                  <a:t>understanding</a:t>
                </a:r>
              </a:p>
              <a:p>
                <a:r>
                  <a:rPr lang="en-US" altLang="ko-KR" sz="1000" dirty="0"/>
                  <a:t>&gt;&gt;&gt;</a:t>
                </a:r>
                <a:r>
                  <a:rPr lang="en-US" altLang="ko-KR" sz="1000" dirty="0" smtClean="0"/>
                  <a:t>print(‘mi</a:t>
                </a:r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altLang="ko-KR" sz="1000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altLang="ko-KR" sz="1000" dirty="0" err="1" smtClean="0"/>
                  <a:t>cro</a:t>
                </a:r>
                <a:r>
                  <a:rPr lang="en-US" altLang="ko-KR" sz="1000" dirty="0" smtClean="0"/>
                  <a:t>’)</a:t>
                </a:r>
                <a:endParaRPr lang="ko-KR" altLang="en-US" sz="1000" dirty="0"/>
              </a:p>
              <a:p>
                <a:r>
                  <a:rPr lang="en-US" altLang="ko-KR" sz="1000" dirty="0"/>
                  <a:t>mi	</a:t>
                </a:r>
                <a:r>
                  <a:rPr lang="en-US" altLang="ko-KR" sz="1000" dirty="0" err="1" smtClean="0"/>
                  <a:t>cro</a:t>
                </a:r>
                <a:endParaRPr lang="en-US" altLang="ko-KR" sz="1000" dirty="0" smtClean="0"/>
              </a:p>
              <a:p>
                <a:r>
                  <a:rPr lang="en-US" altLang="ko-KR" sz="1000" dirty="0"/>
                  <a:t>&gt;&gt;&gt;print('I'm alive</a:t>
                </a:r>
                <a:r>
                  <a:rPr lang="en-US" altLang="ko-KR" sz="1000" dirty="0" smtClean="0"/>
                  <a:t>')</a:t>
                </a:r>
              </a:p>
              <a:p>
                <a:r>
                  <a:rPr lang="en-US" altLang="ko-KR" sz="1000" dirty="0"/>
                  <a:t> </a:t>
                </a:r>
              </a:p>
              <a:p>
                <a:r>
                  <a:rPr lang="en-US" altLang="ko-KR" sz="1000" dirty="0" err="1">
                    <a:solidFill>
                      <a:srgbClr val="FF0000"/>
                    </a:solidFill>
                  </a:rPr>
                  <a:t>SyntaxError</a:t>
                </a:r>
                <a:r>
                  <a:rPr lang="en-US" altLang="ko-KR" sz="1000" dirty="0">
                    <a:solidFill>
                      <a:srgbClr val="FF0000"/>
                    </a:solidFill>
                  </a:rPr>
                  <a:t>: invalid syntax</a:t>
                </a:r>
                <a:endParaRPr lang="en-US" altLang="ko-KR" sz="1000" dirty="0" smtClean="0">
                  <a:solidFill>
                    <a:srgbClr val="FF0000"/>
                  </a:solidFill>
                </a:endParaRPr>
              </a:p>
              <a:p>
                <a:r>
                  <a:rPr lang="en-US" altLang="ko-KR" sz="1000" dirty="0" smtClean="0"/>
                  <a:t>&gt;&gt;&gt;print(‘I</a:t>
                </a:r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</a:rPr>
                      <m:t>\</m:t>
                    </m:r>
                  </m:oMath>
                </a14:m>
                <a:r>
                  <a:rPr lang="en-US" altLang="ko-KR" sz="1000" dirty="0" smtClean="0"/>
                  <a:t>’m alive’)</a:t>
                </a:r>
              </a:p>
              <a:p>
                <a:r>
                  <a:rPr lang="en-US" altLang="ko-KR" sz="1000" dirty="0" smtClean="0"/>
                  <a:t>I’m alive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780" y="3360420"/>
                <a:ext cx="4450080" cy="2246769"/>
              </a:xfrm>
              <a:prstGeom prst="rect">
                <a:avLst/>
              </a:prstGeom>
              <a:blipFill>
                <a:blip r:embed="rId3"/>
                <a:stretch>
                  <a:fillRect b="-2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45820" y="3611463"/>
                <a:ext cx="31089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\</m:t>
                    </m:r>
                  </m:oMath>
                </a14:m>
                <a:r>
                  <a:rPr lang="en-US" altLang="ko-KR" sz="1200" dirty="0" smtClean="0"/>
                  <a:t>n </a:t>
                </a:r>
                <a:r>
                  <a:rPr lang="ko-KR" altLang="en-US" sz="1200" dirty="0" smtClean="0"/>
                  <a:t>바로 뒤부터 작용한다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" y="3611463"/>
                <a:ext cx="3108960" cy="276999"/>
              </a:xfrm>
              <a:prstGeom prst="rect">
                <a:avLst/>
              </a:prstGeom>
              <a:blipFill>
                <a:blip r:embed="rId4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45820" y="4721581"/>
                <a:ext cx="31089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i="1" smtClean="0">
                        <a:latin typeface="Cambria Math" panose="02040503050406030204" pitchFamily="18" charset="0"/>
                      </a:rPr>
                      <m:t>\</m:t>
                    </m:r>
                  </m:oMath>
                </a14:m>
                <a:r>
                  <a:rPr lang="en-US" altLang="ko-KR" sz="1200" dirty="0" smtClean="0"/>
                  <a:t>t </a:t>
                </a:r>
                <a:r>
                  <a:rPr lang="ko-KR" altLang="en-US" sz="1200" dirty="0" smtClean="0"/>
                  <a:t>바로 뒤부터 작용한다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" y="4721581"/>
                <a:ext cx="3108960" cy="276999"/>
              </a:xfrm>
              <a:prstGeom prst="rect">
                <a:avLst/>
              </a:prstGeom>
              <a:blipFill>
                <a:blip r:embed="rId5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45820" y="5831701"/>
                <a:ext cx="31089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i="1" smtClean="0">
                        <a:latin typeface="Cambria Math" panose="02040503050406030204" pitchFamily="18" charset="0"/>
                      </a:rPr>
                      <m:t>\</m:t>
                    </m:r>
                  </m:oMath>
                </a14:m>
                <a:r>
                  <a:rPr lang="en-US" altLang="ko-KR" sz="1200" dirty="0" smtClean="0"/>
                  <a:t>’,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\</m:t>
                    </m:r>
                  </m:oMath>
                </a14:m>
                <a:r>
                  <a:rPr lang="en-US" altLang="ko-KR" sz="1200" dirty="0" smtClean="0"/>
                  <a:t>” </a:t>
                </a:r>
                <a:r>
                  <a:rPr lang="ko-KR" altLang="en-US" sz="1200" dirty="0" smtClean="0"/>
                  <a:t>바로 뒤부터 작용한다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" y="5831701"/>
                <a:ext cx="3108960" cy="276999"/>
              </a:xfrm>
              <a:prstGeom prst="rect">
                <a:avLst/>
              </a:prstGeom>
              <a:blipFill>
                <a:blip r:embed="rId6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907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문자 추출 </a:t>
            </a:r>
            <a:r>
              <a:rPr lang="en-US" altLang="ko-KR" dirty="0" smtClean="0"/>
              <a:t>: []</a:t>
            </a:r>
            <a:endParaRPr lang="en-US" altLang="ko-KR" dirty="0"/>
          </a:p>
          <a:p>
            <a:r>
              <a:rPr lang="ko-KR" altLang="en-US" sz="1400" dirty="0" smtClean="0"/>
              <a:t>먼저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str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타입의 문자열</a:t>
            </a:r>
            <a:r>
              <a:rPr lang="en-US" altLang="ko-KR" sz="1400" dirty="0" smtClean="0"/>
              <a:t>, sent=‘ABCDEF’</a:t>
            </a:r>
            <a:r>
              <a:rPr lang="ko-KR" altLang="en-US" sz="1400" dirty="0" smtClean="0"/>
              <a:t>를 가정하자</a:t>
            </a:r>
            <a:endParaRPr lang="en-US" altLang="ko-KR" sz="1400" dirty="0"/>
          </a:p>
          <a:p>
            <a:r>
              <a:rPr lang="en-US" altLang="ko-KR" sz="1400" dirty="0" smtClean="0"/>
              <a:t>sent[n] : </a:t>
            </a:r>
            <a:r>
              <a:rPr lang="ko-KR" altLang="en-US" sz="1400" dirty="0" smtClean="0"/>
              <a:t>문자열에서 </a:t>
            </a:r>
            <a:r>
              <a:rPr lang="en-US" altLang="ko-KR" sz="1400" dirty="0" smtClean="0"/>
              <a:t>n</a:t>
            </a:r>
            <a:r>
              <a:rPr lang="ko-KR" altLang="en-US" sz="1400" dirty="0" smtClean="0"/>
              <a:t>번의 문자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문자열의 길이 함수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len</a:t>
            </a:r>
            <a:r>
              <a:rPr lang="en-US" altLang="ko-KR" sz="1400" dirty="0" smtClean="0"/>
              <a:t>()</a:t>
            </a:r>
          </a:p>
          <a:p>
            <a:r>
              <a:rPr lang="ko-KR" altLang="en-US" sz="1400" dirty="0" smtClean="0"/>
              <a:t>문자열에 포함된 문자의 개수를 반환함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띄어쓰기 포함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ko-KR" altLang="en-US" dirty="0" smtClean="0"/>
              <a:t>문자 </a:t>
            </a:r>
            <a:r>
              <a:rPr lang="ko-KR" altLang="en-US" dirty="0"/>
              <a:t>추출</a:t>
            </a:r>
            <a:r>
              <a:rPr lang="en-US" altLang="ko-KR" dirty="0"/>
              <a:t>, </a:t>
            </a:r>
            <a:r>
              <a:rPr lang="ko-KR" altLang="en-US" dirty="0"/>
              <a:t>문자열의 길이 </a:t>
            </a:r>
            <a:r>
              <a:rPr lang="ko-KR" altLang="en-US" dirty="0" smtClean="0"/>
              <a:t>함수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48500" y="3735686"/>
            <a:ext cx="2987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&gt;&gt;&gt;print(sent[0])</a:t>
            </a:r>
          </a:p>
          <a:p>
            <a:r>
              <a:rPr lang="en-US" altLang="ko-KR" sz="1000" dirty="0" smtClean="0"/>
              <a:t>A</a:t>
            </a:r>
          </a:p>
          <a:p>
            <a:r>
              <a:rPr lang="en-US" altLang="ko-KR" sz="1000" dirty="0" smtClean="0"/>
              <a:t>&gt;&gt;&gt;print(sent[1])</a:t>
            </a:r>
          </a:p>
          <a:p>
            <a:r>
              <a:rPr lang="en-US" altLang="ko-KR" sz="1000" dirty="0" smtClean="0"/>
              <a:t>B</a:t>
            </a:r>
          </a:p>
          <a:p>
            <a:r>
              <a:rPr lang="en-US" altLang="ko-KR" sz="1000" dirty="0" smtClean="0"/>
              <a:t>&gt;&gt;&gt;print(sent[-2])</a:t>
            </a:r>
          </a:p>
          <a:p>
            <a:r>
              <a:rPr lang="en-US" altLang="ko-KR" sz="1000" dirty="0" smtClean="0"/>
              <a:t>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10200" y="2720023"/>
            <a:ext cx="2987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&gt;&gt;&gt;sent=‘ABCDEF’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48500" y="2568813"/>
            <a:ext cx="4316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세는 규칙</a:t>
            </a:r>
          </a:p>
          <a:p>
            <a:r>
              <a:rPr lang="en-US" altLang="ko-KR" sz="1100" dirty="0"/>
              <a:t>1. </a:t>
            </a:r>
            <a:r>
              <a:rPr lang="ko-KR" altLang="en-US" sz="1100" dirty="0"/>
              <a:t>맨 왼쪽 </a:t>
            </a:r>
            <a:r>
              <a:rPr lang="en-US" altLang="ko-KR" sz="1100" dirty="0"/>
              <a:t>: 0</a:t>
            </a:r>
            <a:r>
              <a:rPr lang="ko-KR" altLang="en-US" sz="1100" dirty="0"/>
              <a:t>번</a:t>
            </a:r>
          </a:p>
          <a:p>
            <a:r>
              <a:rPr lang="en-US" altLang="ko-KR" sz="1100" dirty="0"/>
              <a:t>2. 2</a:t>
            </a:r>
            <a:r>
              <a:rPr lang="ko-KR" altLang="en-US" sz="1100" dirty="0"/>
              <a:t>번째 문자 </a:t>
            </a:r>
            <a:r>
              <a:rPr lang="en-US" altLang="ko-KR" sz="1100" dirty="0"/>
              <a:t>: 1</a:t>
            </a:r>
            <a:r>
              <a:rPr lang="ko-KR" altLang="en-US" sz="1100" dirty="0"/>
              <a:t>번</a:t>
            </a:r>
            <a:r>
              <a:rPr lang="en-US" altLang="ko-KR" sz="1100" dirty="0"/>
              <a:t>, 3</a:t>
            </a:r>
            <a:r>
              <a:rPr lang="ko-KR" altLang="en-US" sz="1100" dirty="0"/>
              <a:t>번째 문자 </a:t>
            </a:r>
            <a:r>
              <a:rPr lang="en-US" altLang="ko-KR" sz="1100" dirty="0"/>
              <a:t>: 2</a:t>
            </a:r>
            <a:r>
              <a:rPr lang="ko-KR" altLang="en-US" sz="1100" dirty="0"/>
              <a:t>번</a:t>
            </a:r>
            <a:r>
              <a:rPr lang="en-US" altLang="ko-KR" sz="1100" dirty="0"/>
              <a:t>, …</a:t>
            </a:r>
          </a:p>
          <a:p>
            <a:r>
              <a:rPr lang="en-US" altLang="ko-KR" sz="1100" dirty="0"/>
              <a:t>3. </a:t>
            </a:r>
            <a:r>
              <a:rPr lang="ko-KR" altLang="en-US" sz="1100" dirty="0"/>
              <a:t>맨 오른쪽 문자 </a:t>
            </a:r>
            <a:r>
              <a:rPr lang="en-US" altLang="ko-KR" sz="1100" dirty="0"/>
              <a:t>: -1</a:t>
            </a:r>
            <a:r>
              <a:rPr lang="ko-KR" altLang="en-US" sz="1100" dirty="0"/>
              <a:t>번</a:t>
            </a:r>
          </a:p>
          <a:p>
            <a:r>
              <a:rPr lang="en-US" altLang="ko-KR" sz="1100" dirty="0"/>
              <a:t>4. </a:t>
            </a:r>
            <a:r>
              <a:rPr lang="ko-KR" altLang="en-US" sz="1100" dirty="0"/>
              <a:t>마지막에서 </a:t>
            </a:r>
            <a:r>
              <a:rPr lang="en-US" altLang="ko-KR" sz="1100" dirty="0"/>
              <a:t>2</a:t>
            </a:r>
            <a:r>
              <a:rPr lang="ko-KR" altLang="en-US" sz="1100" dirty="0"/>
              <a:t>번째 문자 </a:t>
            </a:r>
            <a:r>
              <a:rPr lang="en-US" altLang="ko-KR" sz="1100" dirty="0"/>
              <a:t>: -2</a:t>
            </a:r>
            <a:r>
              <a:rPr lang="ko-KR" altLang="en-US" sz="1100" dirty="0"/>
              <a:t>번</a:t>
            </a:r>
            <a:r>
              <a:rPr lang="en-US" altLang="ko-KR" sz="1100" dirty="0"/>
              <a:t>, </a:t>
            </a:r>
            <a:r>
              <a:rPr lang="ko-KR" altLang="en-US" sz="1100" dirty="0"/>
              <a:t>마지막에서 </a:t>
            </a:r>
            <a:r>
              <a:rPr lang="en-US" altLang="ko-KR" sz="1100" dirty="0"/>
              <a:t>3</a:t>
            </a:r>
            <a:r>
              <a:rPr lang="ko-KR" altLang="en-US" sz="1100" dirty="0"/>
              <a:t>번째 문자 </a:t>
            </a:r>
            <a:r>
              <a:rPr lang="en-US" altLang="ko-KR" sz="1100" dirty="0"/>
              <a:t>: -3</a:t>
            </a:r>
            <a:r>
              <a:rPr lang="ko-KR" altLang="en-US" sz="1100" dirty="0"/>
              <a:t>번</a:t>
            </a:r>
            <a:r>
              <a:rPr lang="en-US" altLang="ko-KR" sz="1100" dirty="0"/>
              <a:t>, </a:t>
            </a:r>
            <a:r>
              <a:rPr lang="en-US" altLang="ko-KR" sz="1100" dirty="0" smtClean="0"/>
              <a:t>…</a:t>
            </a:r>
            <a:endParaRPr lang="en-US" altLang="ko-KR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5162829"/>
            <a:ext cx="31889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len</a:t>
            </a:r>
            <a:r>
              <a:rPr lang="en-US" altLang="ko-KR" sz="1000" dirty="0" smtClean="0"/>
              <a:t>(sent)</a:t>
            </a:r>
          </a:p>
          <a:p>
            <a:r>
              <a:rPr lang="en-US" altLang="ko-KR" sz="1000" dirty="0" smtClean="0"/>
              <a:t>6</a:t>
            </a:r>
          </a:p>
          <a:p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len</a:t>
            </a:r>
            <a:r>
              <a:rPr lang="en-US" altLang="ko-KR" sz="1000" dirty="0" smtClean="0"/>
              <a:t>(‘ABEC’)</a:t>
            </a:r>
          </a:p>
          <a:p>
            <a:r>
              <a:rPr lang="en-US" altLang="ko-KR" sz="1000" dirty="0" smtClean="0"/>
              <a:t>4</a:t>
            </a:r>
          </a:p>
          <a:p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len</a:t>
            </a:r>
            <a:r>
              <a:rPr lang="en-US" altLang="ko-KR" sz="1000" dirty="0" smtClean="0"/>
              <a:t>(‘AR </a:t>
            </a:r>
            <a:r>
              <a:rPr lang="en-US" altLang="ko-KR" sz="1000" dirty="0" err="1" smtClean="0"/>
              <a:t>Bn</a:t>
            </a:r>
            <a:r>
              <a:rPr lang="en-US" altLang="ko-KR" sz="1000" dirty="0" smtClean="0"/>
              <a:t>’)</a:t>
            </a:r>
          </a:p>
          <a:p>
            <a:r>
              <a:rPr lang="en-US" altLang="ko-KR" sz="1000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5665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/>
          <a:lstStyle/>
          <a:p>
            <a:r>
              <a:rPr lang="ko-KR" altLang="en-US" dirty="0" smtClean="0"/>
              <a:t>슬라이스 </a:t>
            </a:r>
            <a:r>
              <a:rPr lang="en-US" altLang="ko-KR" dirty="0" smtClean="0"/>
              <a:t>: [ : : ]</a:t>
            </a:r>
          </a:p>
          <a:p>
            <a:r>
              <a:rPr lang="ko-KR" altLang="en-US" sz="1400" dirty="0" smtClean="0"/>
              <a:t>슬라이스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특정 규칙에 따라 문자열의 특정 구간을 추출함</a:t>
            </a:r>
            <a:endParaRPr lang="en-US" altLang="ko-KR" sz="1400" dirty="0" smtClean="0"/>
          </a:p>
          <a:p>
            <a:r>
              <a:rPr lang="ko-KR" altLang="en-US" sz="1400" dirty="0" smtClean="0"/>
              <a:t>이용법 </a:t>
            </a:r>
            <a:r>
              <a:rPr lang="en-US" altLang="ko-KR" sz="1400" dirty="0" smtClean="0"/>
              <a:t>: sent[</a:t>
            </a:r>
            <a:r>
              <a:rPr lang="en-US" altLang="ko-KR" sz="1400" dirty="0" err="1" smtClean="0"/>
              <a:t>start:end:step</a:t>
            </a:r>
            <a:r>
              <a:rPr lang="en-US" altLang="ko-KR" sz="1400" dirty="0" smtClean="0"/>
              <a:t>] (start</a:t>
            </a:r>
            <a:r>
              <a:rPr lang="ko-KR" altLang="en-US" sz="1400" dirty="0" smtClean="0"/>
              <a:t>번호부터 </a:t>
            </a:r>
            <a:r>
              <a:rPr lang="en-US" altLang="ko-KR" sz="1400" dirty="0" smtClean="0">
                <a:solidFill>
                  <a:srgbClr val="FF0000"/>
                </a:solidFill>
              </a:rPr>
              <a:t>end-1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번</a:t>
            </a:r>
            <a:r>
              <a:rPr lang="ko-KR" altLang="en-US" sz="1400" dirty="0" err="1" smtClean="0"/>
              <a:t>까지를</a:t>
            </a:r>
            <a:r>
              <a:rPr lang="ko-KR" altLang="en-US" sz="1400" dirty="0" smtClean="0"/>
              <a:t> 의미함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100" dirty="0" smtClean="0"/>
              <a:t>e.g.) sent[1:5:2] : 1</a:t>
            </a:r>
            <a:r>
              <a:rPr lang="ko-KR" altLang="en-US" sz="1100" dirty="0" smtClean="0"/>
              <a:t>번</a:t>
            </a:r>
            <a:r>
              <a:rPr lang="en-US" altLang="ko-KR" sz="1100" dirty="0" smtClean="0"/>
              <a:t>(B), 3</a:t>
            </a:r>
            <a:r>
              <a:rPr lang="ko-KR" altLang="en-US" sz="1100" dirty="0" smtClean="0"/>
              <a:t>번</a:t>
            </a:r>
            <a:r>
              <a:rPr lang="en-US" altLang="ko-KR" sz="1100" dirty="0" smtClean="0"/>
              <a:t>(D)</a:t>
            </a:r>
            <a:r>
              <a:rPr lang="ko-KR" altLang="en-US" sz="1100" dirty="0" smtClean="0"/>
              <a:t>을 의미함</a:t>
            </a:r>
            <a:r>
              <a:rPr lang="en-US" altLang="ko-KR" sz="1100" dirty="0" smtClean="0"/>
              <a:t>(end-1=4</a:t>
            </a:r>
            <a:r>
              <a:rPr lang="ko-KR" altLang="en-US" sz="1100" dirty="0" smtClean="0"/>
              <a:t>이기 때문에 </a:t>
            </a:r>
            <a:r>
              <a:rPr lang="en-US" altLang="ko-KR" sz="1100" dirty="0"/>
              <a:t>5</a:t>
            </a:r>
            <a:r>
              <a:rPr lang="ko-KR" altLang="en-US" sz="1100" dirty="0" smtClean="0"/>
              <a:t>번</a:t>
            </a:r>
            <a:r>
              <a:rPr lang="en-US" altLang="ko-KR" sz="1100" dirty="0" smtClean="0"/>
              <a:t>(F)</a:t>
            </a:r>
            <a:r>
              <a:rPr lang="ko-KR" altLang="en-US" sz="1100" dirty="0" smtClean="0"/>
              <a:t>는 포함하지 않음</a:t>
            </a:r>
            <a:r>
              <a:rPr lang="en-US" altLang="ko-KR" sz="1100" dirty="0" smtClean="0"/>
              <a:t>)</a:t>
            </a:r>
          </a:p>
          <a:p>
            <a:pPr marL="342900" indent="-342900">
              <a:buAutoNum type="arabicPeriod"/>
            </a:pPr>
            <a:r>
              <a:rPr lang="en-US" altLang="ko-KR" sz="1100" dirty="0" smtClean="0"/>
              <a:t>step</a:t>
            </a:r>
            <a:r>
              <a:rPr lang="ko-KR" altLang="en-US" sz="1100" dirty="0" smtClean="0"/>
              <a:t>이 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이면 </a:t>
            </a:r>
            <a:r>
              <a:rPr lang="en-US" altLang="ko-KR" sz="1100" dirty="0" smtClean="0"/>
              <a:t>[</a:t>
            </a:r>
            <a:r>
              <a:rPr lang="en-US" altLang="ko-KR" sz="1100" dirty="0" err="1" smtClean="0"/>
              <a:t>start:end</a:t>
            </a:r>
            <a:r>
              <a:rPr lang="en-US" altLang="ko-KR" sz="1100" dirty="0" smtClean="0"/>
              <a:t>]</a:t>
            </a:r>
            <a:r>
              <a:rPr lang="ko-KR" altLang="en-US" sz="1100" dirty="0" smtClean="0"/>
              <a:t>로 줄일 수 있음</a:t>
            </a:r>
            <a:endParaRPr lang="en-US" altLang="ko-KR" sz="1100" dirty="0" smtClean="0"/>
          </a:p>
          <a:p>
            <a:pPr marL="342900" indent="-342900">
              <a:buAutoNum type="arabicPeriod"/>
            </a:pPr>
            <a:r>
              <a:rPr lang="en-US" altLang="ko-KR" sz="1100" dirty="0" smtClean="0"/>
              <a:t>[:end]</a:t>
            </a:r>
            <a:r>
              <a:rPr lang="ko-KR" altLang="en-US" sz="1100" dirty="0" smtClean="0"/>
              <a:t>이면 처음부터 </a:t>
            </a:r>
            <a:r>
              <a:rPr lang="en-US" altLang="ko-KR" sz="1100" dirty="0" smtClean="0"/>
              <a:t>end-1</a:t>
            </a:r>
            <a:r>
              <a:rPr lang="ko-KR" altLang="en-US" sz="1100" dirty="0" smtClean="0"/>
              <a:t>번까지의 문자를 나타냄</a:t>
            </a:r>
            <a:endParaRPr lang="en-US" altLang="ko-KR" sz="1100" dirty="0" smtClean="0"/>
          </a:p>
          <a:p>
            <a:pPr marL="342900" indent="-342900">
              <a:buAutoNum type="arabicPeriod"/>
            </a:pPr>
            <a:r>
              <a:rPr lang="en-US" altLang="ko-KR" sz="1100" dirty="0" smtClean="0"/>
              <a:t>[start:]</a:t>
            </a:r>
            <a:r>
              <a:rPr lang="ko-KR" altLang="en-US" sz="1100" dirty="0" smtClean="0"/>
              <a:t>이면 </a:t>
            </a:r>
            <a:r>
              <a:rPr lang="en-US" altLang="ko-KR" sz="1100" dirty="0" smtClean="0"/>
              <a:t>start</a:t>
            </a:r>
            <a:r>
              <a:rPr lang="ko-KR" altLang="en-US" sz="1100" dirty="0" smtClean="0"/>
              <a:t>번부터 끝까지의 문자를 나타냄</a:t>
            </a:r>
            <a:endParaRPr lang="en-US" altLang="ko-KR" sz="1100" dirty="0" smtClean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ko-KR" altLang="en-US" dirty="0"/>
              <a:t>문자열 슬라이스</a:t>
            </a:r>
            <a:r>
              <a:rPr lang="en-US" altLang="ko-KR" dirty="0"/>
              <a:t>, replace </a:t>
            </a:r>
            <a:r>
              <a:rPr lang="ko-KR" altLang="en-US" dirty="0" smtClean="0"/>
              <a:t>함수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8650" y="5117732"/>
            <a:ext cx="30213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&gt;&gt;&gt;print(sent[1:6:2])</a:t>
            </a:r>
          </a:p>
          <a:p>
            <a:r>
              <a:rPr lang="en-US" altLang="ko-KR" sz="1000" dirty="0" smtClean="0"/>
              <a:t>BDF</a:t>
            </a:r>
          </a:p>
          <a:p>
            <a:r>
              <a:rPr lang="en-US" altLang="ko-KR" sz="1000" dirty="0" smtClean="0"/>
              <a:t>&gt;&gt;&gt;print(sent[2:4])</a:t>
            </a:r>
          </a:p>
          <a:p>
            <a:r>
              <a:rPr lang="en-US" altLang="ko-KR" sz="1000" dirty="0" smtClean="0"/>
              <a:t>CD</a:t>
            </a:r>
          </a:p>
          <a:p>
            <a:r>
              <a:rPr lang="en-US" altLang="ko-KR" sz="1000" dirty="0" smtClean="0"/>
              <a:t>&gt;&gt;&gt;print(sent[:5])</a:t>
            </a:r>
          </a:p>
          <a:p>
            <a:r>
              <a:rPr lang="en-US" altLang="ko-KR" sz="1000" dirty="0" smtClean="0"/>
              <a:t>ABCDE</a:t>
            </a:r>
          </a:p>
          <a:p>
            <a:r>
              <a:rPr lang="en-US" altLang="ko-KR" sz="1000" dirty="0" smtClean="0"/>
              <a:t>&gt;&gt;&gt;print(sent[2:])</a:t>
            </a:r>
          </a:p>
          <a:p>
            <a:r>
              <a:rPr lang="en-US" altLang="ko-KR" sz="1000" dirty="0" smtClean="0"/>
              <a:t>CDEF</a:t>
            </a:r>
          </a:p>
          <a:p>
            <a:r>
              <a:rPr lang="en-US" altLang="ko-KR" sz="1000" dirty="0" smtClean="0"/>
              <a:t>&gt;&gt;&gt;print(sent[-2:])</a:t>
            </a:r>
          </a:p>
          <a:p>
            <a:r>
              <a:rPr lang="en-US" altLang="ko-KR" sz="1000" dirty="0" smtClean="0"/>
              <a:t>EF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41446" y="2219325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r>
              <a:rPr lang="en-US" altLang="ko-KR" dirty="0" smtClean="0"/>
              <a:t>eplace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replace( , , 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41445" y="2821921"/>
            <a:ext cx="56218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replace : </a:t>
            </a:r>
            <a:r>
              <a:rPr lang="ko-KR" altLang="en-US" sz="1400" dirty="0" smtClean="0"/>
              <a:t>특정 문자열을 원하는 횟수만큼 원하는 </a:t>
            </a:r>
            <a:r>
              <a:rPr lang="ko-KR" altLang="en-US" sz="1400" dirty="0" err="1" smtClean="0"/>
              <a:t>문자열으로</a:t>
            </a:r>
            <a:r>
              <a:rPr lang="ko-KR" altLang="en-US" sz="1400" dirty="0" smtClean="0"/>
              <a:t> 바꿈</a:t>
            </a:r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이용법 </a:t>
            </a:r>
            <a:r>
              <a:rPr lang="en-US" altLang="ko-KR" sz="1400" dirty="0" smtClean="0"/>
              <a:t>: replace(</a:t>
            </a:r>
            <a:r>
              <a:rPr lang="ko-KR" altLang="en-US" sz="1400" dirty="0" smtClean="0"/>
              <a:t>바꿀 문자열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교체할 문자열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바꿀 횟수</a:t>
            </a:r>
            <a:r>
              <a:rPr lang="en-US" altLang="ko-KR" sz="1400" dirty="0" smtClean="0"/>
              <a:t>(</a:t>
            </a:r>
            <a:r>
              <a:rPr lang="ko-KR" altLang="en-US" sz="1400" dirty="0" smtClean="0">
                <a:solidFill>
                  <a:srgbClr val="FF0000"/>
                </a:solidFill>
              </a:rPr>
              <a:t>앞에서부터</a:t>
            </a:r>
            <a:r>
              <a:rPr lang="en-US" altLang="ko-KR" sz="1400" dirty="0" smtClean="0"/>
              <a:t>)) 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541444" y="3634313"/>
            <a:ext cx="5423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e.g.) line=‘</a:t>
            </a:r>
            <a:r>
              <a:rPr lang="en-US" altLang="ko-KR" sz="1200" dirty="0" err="1" smtClean="0"/>
              <a:t>AbAcAdAeAf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으로 정의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err="1" smtClean="0"/>
              <a:t>line.replace</a:t>
            </a:r>
            <a:r>
              <a:rPr lang="en-US" altLang="ko-KR" sz="1200" dirty="0" smtClean="0"/>
              <a:t>(‘A’, ‘B’) : </a:t>
            </a:r>
            <a:r>
              <a:rPr lang="ko-KR" altLang="en-US" sz="1200" dirty="0" smtClean="0"/>
              <a:t>모든 </a:t>
            </a:r>
            <a:r>
              <a:rPr lang="en-US" altLang="ko-KR" sz="1200" dirty="0" smtClean="0"/>
              <a:t>A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B</a:t>
            </a:r>
            <a:r>
              <a:rPr lang="ko-KR" altLang="en-US" sz="1200" dirty="0"/>
              <a:t>로</a:t>
            </a:r>
            <a:r>
              <a:rPr lang="ko-KR" altLang="en-US" sz="1200" dirty="0" smtClean="0"/>
              <a:t> 변환</a:t>
            </a:r>
            <a:endParaRPr lang="en-US" altLang="ko-KR" sz="12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err="1" smtClean="0"/>
              <a:t>line.replace</a:t>
            </a:r>
            <a:r>
              <a:rPr lang="en-US" altLang="ko-KR" sz="1200" dirty="0" smtClean="0"/>
              <a:t>(‘A’, ‘B’, 2) : </a:t>
            </a:r>
            <a:r>
              <a:rPr lang="ko-KR" altLang="en-US" sz="1200" dirty="0" smtClean="0"/>
              <a:t>앞에서부터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개의 </a:t>
            </a:r>
            <a:r>
              <a:rPr lang="en-US" altLang="ko-KR" sz="1200" dirty="0" smtClean="0"/>
              <a:t>A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B</a:t>
            </a:r>
            <a:r>
              <a:rPr lang="ko-KR" altLang="en-US" sz="1200" dirty="0" smtClean="0"/>
              <a:t>로 변환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41444" y="5122789"/>
            <a:ext cx="3398807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line.replace</a:t>
            </a:r>
            <a:r>
              <a:rPr lang="en-US" altLang="ko-KR" sz="1000" dirty="0" smtClean="0"/>
              <a:t>(‘A’, ‘B’)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'</a:t>
            </a:r>
            <a:r>
              <a:rPr lang="en-US" altLang="ko-KR" sz="1000" dirty="0" err="1"/>
              <a:t>BbBcBdBeBf</a:t>
            </a:r>
            <a:r>
              <a:rPr lang="en-US" altLang="ko-KR" sz="1000" dirty="0"/>
              <a:t>'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line.replac</a:t>
            </a:r>
            <a:r>
              <a:rPr lang="en-US" altLang="ko-KR" sz="1000" dirty="0" smtClean="0"/>
              <a:t>(‘A’, ‘B’, 4)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'</a:t>
            </a:r>
            <a:r>
              <a:rPr lang="en-US" altLang="ko-KR" sz="1000" dirty="0" err="1"/>
              <a:t>BbBcBdBeAf</a:t>
            </a:r>
            <a:r>
              <a:rPr lang="en-US" altLang="ko-KR" sz="1000" dirty="0"/>
              <a:t>'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8750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/>
          <a:lstStyle/>
          <a:p>
            <a:r>
              <a:rPr lang="ko-KR" altLang="en-US" dirty="0" smtClean="0"/>
              <a:t>문자열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str</a:t>
            </a:r>
            <a:r>
              <a:rPr lang="ko-KR" altLang="en-US" dirty="0"/>
              <a:t> </a:t>
            </a:r>
            <a:r>
              <a:rPr lang="ko-KR" altLang="en-US" dirty="0" smtClean="0"/>
              <a:t>타입인 문자의 시퀀스</a:t>
            </a:r>
            <a:endParaRPr lang="en-US" altLang="ko-KR" dirty="0" smtClean="0"/>
          </a:p>
          <a:p>
            <a:r>
              <a:rPr lang="en-US" altLang="ko-KR" dirty="0" smtClean="0"/>
              <a:t>list – </a:t>
            </a:r>
            <a:r>
              <a:rPr lang="ko-KR" altLang="en-US" dirty="0" smtClean="0"/>
              <a:t>정의한 후 수정할 수 있는 객체의 </a:t>
            </a:r>
            <a:r>
              <a:rPr lang="ko-KR" altLang="en-US" dirty="0"/>
              <a:t>순</a:t>
            </a:r>
            <a:r>
              <a:rPr lang="ko-KR" altLang="en-US" dirty="0" smtClean="0"/>
              <a:t>서가 있는 나열</a:t>
            </a:r>
            <a:endParaRPr lang="en-US" altLang="ko-KR" dirty="0" smtClean="0"/>
          </a:p>
          <a:p>
            <a:r>
              <a:rPr lang="en-US" altLang="ko-KR" dirty="0"/>
              <a:t>t</a:t>
            </a:r>
            <a:r>
              <a:rPr lang="en-US" altLang="ko-KR" dirty="0" smtClean="0"/>
              <a:t>uple – </a:t>
            </a:r>
            <a:r>
              <a:rPr lang="ko-KR" altLang="en-US" dirty="0" smtClean="0"/>
              <a:t>한번 정의하면 바꿀 수 없는 객체의 순서가 있는 나열</a:t>
            </a:r>
            <a:endParaRPr lang="en-US" altLang="ko-KR" dirty="0" smtClean="0"/>
          </a:p>
          <a:p>
            <a:r>
              <a:rPr lang="en-US" altLang="ko-KR" dirty="0"/>
              <a:t>d</a:t>
            </a:r>
            <a:r>
              <a:rPr lang="en-US" altLang="ko-KR" dirty="0" smtClean="0"/>
              <a:t>ictionary – </a:t>
            </a:r>
            <a:r>
              <a:rPr lang="ko-KR" altLang="en-US" dirty="0" smtClean="0"/>
              <a:t>각 값에 키를 </a:t>
            </a:r>
            <a:r>
              <a:rPr lang="ko-KR" altLang="en-US" dirty="0"/>
              <a:t>지</a:t>
            </a:r>
            <a:r>
              <a:rPr lang="ko-KR" altLang="en-US" dirty="0" smtClean="0"/>
              <a:t>정해 순서가 없이도 어떤 값을 </a:t>
            </a:r>
            <a:r>
              <a:rPr lang="ko-KR" altLang="en-US" dirty="0" err="1" smtClean="0"/>
              <a:t>꺼내올</a:t>
            </a:r>
            <a:r>
              <a:rPr lang="ko-KR" altLang="en-US" dirty="0" smtClean="0"/>
              <a:t> 수 있는 객체들의 모임</a:t>
            </a:r>
            <a:endParaRPr lang="en-US" altLang="ko-KR" dirty="0" smtClean="0"/>
          </a:p>
          <a:p>
            <a:r>
              <a:rPr lang="en-US" altLang="ko-KR" dirty="0"/>
              <a:t>s</a:t>
            </a:r>
            <a:r>
              <a:rPr lang="en-US" altLang="ko-KR" dirty="0" smtClean="0"/>
              <a:t>et – </a:t>
            </a:r>
            <a:r>
              <a:rPr lang="ko-KR" altLang="en-US" dirty="0" smtClean="0"/>
              <a:t>순서가 없는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객체들의 모임</a:t>
            </a:r>
            <a:endParaRPr lang="en-US" altLang="ko-KR" dirty="0" smtClean="0"/>
          </a:p>
          <a:p>
            <a:r>
              <a:rPr lang="ko-KR" altLang="en-US" dirty="0" smtClean="0"/>
              <a:t>모두 </a:t>
            </a:r>
            <a:r>
              <a:rPr lang="en-US" altLang="ko-KR" dirty="0" err="1" smtClean="0"/>
              <a:t>str</a:t>
            </a:r>
            <a:r>
              <a:rPr lang="ko-KR" altLang="en-US" dirty="0" smtClean="0"/>
              <a:t>이 아닌 문자들이 객체가 될 수 있음</a:t>
            </a: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/>
              <a:t>Array - list, tuple, </a:t>
            </a:r>
            <a:r>
              <a:rPr lang="en-US" altLang="ko-KR" dirty="0" smtClean="0"/>
              <a:t>dictionary, set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0304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/>
          <a:lstStyle/>
          <a:p>
            <a:r>
              <a:rPr lang="ko-KR" altLang="en-US" dirty="0" smtClean="0"/>
              <a:t>데이터를 순차적으로 파악하는 자료구조</a:t>
            </a:r>
            <a:endParaRPr lang="en-US" altLang="ko-KR" dirty="0" smtClean="0"/>
          </a:p>
          <a:p>
            <a:r>
              <a:rPr lang="en-US" altLang="ko-KR" sz="1400" dirty="0" smtClean="0"/>
              <a:t>list</a:t>
            </a:r>
            <a:r>
              <a:rPr lang="ko-KR" altLang="en-US" sz="1400" dirty="0" smtClean="0"/>
              <a:t>의 표현 </a:t>
            </a:r>
            <a:r>
              <a:rPr lang="en-US" altLang="ko-KR" sz="1400" dirty="0" smtClean="0"/>
              <a:t>: [‘a’, 2, 4.5, ‘</a:t>
            </a:r>
            <a:r>
              <a:rPr lang="en-US" altLang="ko-KR" sz="1400" dirty="0" err="1" smtClean="0"/>
              <a:t>ssr</a:t>
            </a:r>
            <a:r>
              <a:rPr lang="en-US" altLang="ko-KR" sz="1400" dirty="0" smtClean="0"/>
              <a:t>’, … ]</a:t>
            </a:r>
            <a:r>
              <a:rPr lang="ko-KR" altLang="en-US" sz="1400" dirty="0" smtClean="0"/>
              <a:t>와 같이 표현</a:t>
            </a:r>
            <a:endParaRPr lang="en-US" altLang="ko-KR" sz="1400" dirty="0" smtClean="0"/>
          </a:p>
          <a:p>
            <a:r>
              <a:rPr lang="ko-KR" altLang="en-US" sz="1400" dirty="0" smtClean="0"/>
              <a:t>빈 리스트</a:t>
            </a:r>
            <a:r>
              <a:rPr lang="en-US" altLang="ko-KR" sz="1400" dirty="0" smtClean="0"/>
              <a:t>([ ]) </a:t>
            </a:r>
            <a:r>
              <a:rPr lang="en-US" altLang="ko-KR" sz="1400" dirty="0" smtClean="0"/>
              <a:t>: list()</a:t>
            </a:r>
            <a:r>
              <a:rPr lang="ko-KR" altLang="en-US" sz="1400" dirty="0" smtClean="0"/>
              <a:t>으로 만들 수 있다</a:t>
            </a:r>
            <a:endParaRPr lang="en-US" altLang="ko-KR" sz="1400" dirty="0" smtClean="0"/>
          </a:p>
          <a:p>
            <a:r>
              <a:rPr lang="en-US" altLang="ko-KR" sz="1400" dirty="0" err="1" smtClean="0"/>
              <a:t>mylist</a:t>
            </a:r>
            <a:r>
              <a:rPr lang="en-US" altLang="ko-KR" sz="1400" dirty="0" smtClean="0"/>
              <a:t> = [1, 2, ‘a’, ‘</a:t>
            </a:r>
            <a:r>
              <a:rPr lang="en-US" altLang="ko-KR" sz="1400" dirty="0" err="1" smtClean="0"/>
              <a:t>drr</a:t>
            </a:r>
            <a:r>
              <a:rPr lang="en-US" altLang="ko-KR" sz="1400" dirty="0" smtClean="0"/>
              <a:t>’, 45] </a:t>
            </a:r>
            <a:r>
              <a:rPr lang="ko-KR" altLang="en-US" sz="1400" dirty="0" smtClean="0"/>
              <a:t>등과 같은 방법으로 만들 수 있다</a:t>
            </a:r>
            <a:endParaRPr lang="en-US" altLang="ko-KR" sz="1400" dirty="0" smtClean="0"/>
          </a:p>
          <a:p>
            <a:r>
              <a:rPr lang="ko-KR" altLang="en-US" dirty="0" smtClean="0"/>
              <a:t>다른 데이터 타입 변환하기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400" dirty="0" smtClean="0"/>
              <a:t>list(</a:t>
            </a:r>
            <a:r>
              <a:rPr lang="ko-KR" altLang="en-US" sz="1400" dirty="0" smtClean="0"/>
              <a:t>문자열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은 문자열을 각 객체로 쪼개서 </a:t>
            </a:r>
            <a:r>
              <a:rPr lang="en-US" altLang="ko-KR" sz="1400" dirty="0" smtClean="0"/>
              <a:t>list</a:t>
            </a:r>
            <a:r>
              <a:rPr lang="ko-KR" altLang="en-US" sz="1400" dirty="0" smtClean="0"/>
              <a:t>에 넣는다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en-US" altLang="ko-KR" sz="1400" dirty="0"/>
              <a:t>s</a:t>
            </a:r>
            <a:r>
              <a:rPr lang="en-US" altLang="ko-KR" sz="1400" dirty="0" smtClean="0"/>
              <a:t>plit</a:t>
            </a:r>
            <a:r>
              <a:rPr lang="ko-KR" altLang="en-US" sz="1400" dirty="0" smtClean="0"/>
              <a:t>은 문자열에서 특정 문자를 선택해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그 문자를 기준으로 나눈다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en-US" altLang="ko-KR" sz="1400" dirty="0" smtClean="0"/>
              <a:t>list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list</a:t>
            </a:r>
            <a:r>
              <a:rPr lang="ko-KR" altLang="en-US" sz="1400" dirty="0" smtClean="0"/>
              <a:t>등도 만들 수 있다</a:t>
            </a: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 smtClean="0"/>
              <a:t>생성하기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83879" y="2219325"/>
            <a:ext cx="38387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r>
              <a:rPr lang="en-US" altLang="ko-KR" sz="1000" dirty="0" smtClean="0"/>
              <a:t>=[1, 2, ‘a’, ‘</a:t>
            </a:r>
            <a:r>
              <a:rPr lang="en-US" altLang="ko-KR" sz="1000" dirty="0" err="1" smtClean="0"/>
              <a:t>drr</a:t>
            </a:r>
            <a:r>
              <a:rPr lang="en-US" altLang="ko-KR" sz="1000" dirty="0" smtClean="0"/>
              <a:t>’, 45]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&gt;&gt;&gt;print(</a:t>
            </a:r>
            <a:r>
              <a:rPr lang="en-US" altLang="ko-KR" sz="1000" dirty="0" err="1" smtClean="0"/>
              <a:t>mylist</a:t>
            </a:r>
            <a:r>
              <a:rPr lang="en-US" altLang="ko-KR" sz="10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[1, 2, 'a', '</a:t>
            </a:r>
            <a:r>
              <a:rPr lang="en-US" altLang="ko-KR" sz="1000" dirty="0" err="1"/>
              <a:t>drr</a:t>
            </a:r>
            <a:r>
              <a:rPr lang="en-US" altLang="ko-KR" sz="1000" dirty="0"/>
              <a:t>', 45</a:t>
            </a:r>
            <a:r>
              <a:rPr lang="en-US" altLang="ko-KR" sz="1000" dirty="0" smtClean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r>
              <a:rPr lang="en-US" altLang="ko-KR" sz="1000" dirty="0" smtClean="0"/>
              <a:t>=list()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&gt;&gt;&gt;print(</a:t>
            </a:r>
            <a:r>
              <a:rPr lang="en-US" altLang="ko-KR" sz="1000" dirty="0" err="1" smtClean="0"/>
              <a:t>mylist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[]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&gt;&gt;&gt;list(‘</a:t>
            </a:r>
            <a:r>
              <a:rPr lang="en-US" altLang="ko-KR" sz="1000" dirty="0" err="1" smtClean="0"/>
              <a:t>abdc</a:t>
            </a:r>
            <a:r>
              <a:rPr lang="en-US" altLang="ko-KR" sz="1000" dirty="0" smtClean="0"/>
              <a:t>’)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['a', 'b', 'd', 'c</a:t>
            </a:r>
            <a:r>
              <a:rPr lang="en-US" altLang="ko-KR" sz="1000" dirty="0" smtClean="0"/>
              <a:t>']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splitit</a:t>
            </a:r>
            <a:r>
              <a:rPr lang="en-US" altLang="ko-KR" sz="1000" dirty="0" smtClean="0"/>
              <a:t>=‘</a:t>
            </a:r>
            <a:r>
              <a:rPr lang="en-US" altLang="ko-KR" sz="1000" dirty="0" err="1" smtClean="0"/>
              <a:t>abd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sd</a:t>
            </a:r>
            <a:r>
              <a:rPr lang="en-US" altLang="ko-KR" sz="1000" dirty="0" smtClean="0"/>
              <a:t>//</a:t>
            </a:r>
            <a:r>
              <a:rPr lang="en-US" altLang="ko-KR" sz="1000" dirty="0" err="1" smtClean="0"/>
              <a:t>sdf</a:t>
            </a:r>
            <a:r>
              <a:rPr lang="en-US" altLang="ko-KR" sz="1000" dirty="0" smtClean="0"/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splitit.split</a:t>
            </a:r>
            <a:r>
              <a:rPr lang="en-US" altLang="ko-KR" sz="1000" dirty="0" smtClean="0"/>
              <a:t>(‘/’)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['</a:t>
            </a:r>
            <a:r>
              <a:rPr lang="en-US" altLang="ko-KR" sz="1000" dirty="0" err="1"/>
              <a:t>abd</a:t>
            </a:r>
            <a:r>
              <a:rPr lang="en-US" altLang="ko-KR" sz="1000" dirty="0"/>
              <a:t>', '</a:t>
            </a:r>
            <a:r>
              <a:rPr lang="en-US" altLang="ko-KR" sz="1000" dirty="0" err="1"/>
              <a:t>sd</a:t>
            </a:r>
            <a:r>
              <a:rPr lang="en-US" altLang="ko-KR" sz="1000" dirty="0"/>
              <a:t>', '', '</a:t>
            </a:r>
            <a:r>
              <a:rPr lang="en-US" altLang="ko-KR" sz="1000" dirty="0" err="1"/>
              <a:t>sdf</a:t>
            </a:r>
            <a:r>
              <a:rPr lang="en-US" altLang="ko-KR" sz="1000" dirty="0" smtClean="0"/>
              <a:t>']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&gt;&gt;&gt;list1=[1, 2, 3]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&gt;&gt;&gt;list2=[1, 4, 5]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totlallist</a:t>
            </a:r>
            <a:r>
              <a:rPr lang="en-US" altLang="ko-KR" sz="1000" dirty="0" smtClean="0"/>
              <a:t>=[list1, list2, ‘end’]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totallist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[[1, 2, 3], [1, 4, 5], 'end']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9020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문자열과 같이 </a:t>
            </a:r>
            <a:r>
              <a:rPr lang="en-US" altLang="ko-KR" dirty="0" smtClean="0"/>
              <a:t>[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이용해 특정 위치의 값을 추출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[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이용해 특정 위치의 값을 변경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슬라이스로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 일부 추출하기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/>
              <a:t>a</a:t>
            </a:r>
            <a:r>
              <a:rPr lang="en-US" altLang="ko-KR" dirty="0" smtClean="0"/>
              <a:t>ppend(</a:t>
            </a:r>
            <a:r>
              <a:rPr lang="ko-KR" altLang="en-US" dirty="0" smtClean="0"/>
              <a:t>항목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이용해 리스트 끝에 항목 추가하기</a:t>
            </a:r>
            <a:endParaRPr lang="en-US" altLang="ko-KR" dirty="0" smtClean="0"/>
          </a:p>
          <a:p>
            <a:r>
              <a:rPr lang="en-US" altLang="ko-KR" dirty="0" smtClean="0"/>
              <a:t>5.  insert</a:t>
            </a:r>
            <a:r>
              <a:rPr lang="ko-KR" altLang="en-US" dirty="0"/>
              <a:t>를 이용해 특정 위치에 항목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marL="342900" indent="-342900">
              <a:buAutoNum type="arabicPeriod" startAt="6"/>
            </a:pPr>
            <a:r>
              <a:rPr lang="en-US" altLang="ko-KR" dirty="0" smtClean="0"/>
              <a:t>extend</a:t>
            </a:r>
            <a:r>
              <a:rPr lang="en-US" altLang="ko-KR" dirty="0"/>
              <a:t>()</a:t>
            </a:r>
            <a:r>
              <a:rPr lang="ko-KR" altLang="en-US" dirty="0"/>
              <a:t> 또는 </a:t>
            </a:r>
            <a:r>
              <a:rPr lang="en-US" altLang="ko-KR" dirty="0"/>
              <a:t>+=</a:t>
            </a:r>
            <a:r>
              <a:rPr lang="ko-KR" altLang="en-US" dirty="0"/>
              <a:t>을 이용해 </a:t>
            </a:r>
            <a:r>
              <a:rPr lang="ko-KR" altLang="en-US" dirty="0" smtClean="0"/>
              <a:t>리스트 병합</a:t>
            </a:r>
            <a:endParaRPr lang="en-US" altLang="ko-KR" dirty="0" smtClean="0"/>
          </a:p>
          <a:p>
            <a:r>
              <a:rPr lang="en-US" altLang="ko-KR" dirty="0" smtClean="0"/>
              <a:t>7.  del</a:t>
            </a:r>
            <a:r>
              <a:rPr lang="ko-KR" altLang="en-US" dirty="0"/>
              <a:t>을 이용해 특정 </a:t>
            </a:r>
            <a:r>
              <a:rPr lang="ko-KR" altLang="en-US" dirty="0" smtClean="0"/>
              <a:t>위치 또는 구간의 </a:t>
            </a:r>
            <a:r>
              <a:rPr lang="ko-KR" altLang="en-US" dirty="0"/>
              <a:t>항목 </a:t>
            </a:r>
            <a:r>
              <a:rPr lang="ko-KR" altLang="en-US" dirty="0" smtClean="0"/>
              <a:t>삭제</a:t>
            </a:r>
            <a:endParaRPr lang="en-US" altLang="ko-KR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조작하기 </a:t>
            </a:r>
            <a:r>
              <a:rPr lang="en-US" altLang="ko-KR" dirty="0"/>
              <a:t>– </a:t>
            </a:r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945630" y="2219325"/>
            <a:ext cx="2724150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r>
              <a:rPr lang="en-US" altLang="ko-KR" sz="1000" dirty="0" smtClean="0"/>
              <a:t>=[1, 2, 3, 4, 5, ‘a’, ‘b’, ‘c’]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r>
              <a:rPr lang="en-US" altLang="ko-KR" sz="1000" dirty="0" smtClean="0"/>
              <a:t>[3]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4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r>
              <a:rPr lang="en-US" altLang="ko-KR" sz="1000" dirty="0" smtClean="0"/>
              <a:t>[-2]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‘b’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r>
              <a:rPr lang="en-US" altLang="ko-KR" sz="1000" dirty="0" smtClean="0"/>
              <a:t>[2]=‘K’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[1, 2, ‘K’, 4, 5, ‘a’, ‘b’, ‘c’]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r>
              <a:rPr lang="en-US" altLang="ko-KR" sz="1000" dirty="0" smtClean="0"/>
              <a:t>[0:3]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[1, 2, 3]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mylist.append</a:t>
            </a:r>
            <a:r>
              <a:rPr lang="en-US" altLang="ko-KR" sz="1000" dirty="0" smtClean="0"/>
              <a:t>(‘end’)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[1, 2, </a:t>
            </a:r>
            <a:r>
              <a:rPr lang="en-US" altLang="ko-KR" sz="1000" dirty="0" smtClean="0"/>
              <a:t>‘K’, </a:t>
            </a:r>
            <a:r>
              <a:rPr lang="en-US" altLang="ko-KR" sz="1000" dirty="0"/>
              <a:t>4, 5, ‘a’, ‘b’, ‘c</a:t>
            </a:r>
            <a:r>
              <a:rPr lang="en-US" altLang="ko-KR" sz="1000" dirty="0" smtClean="0"/>
              <a:t>’, ‘end’]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mylist.insert</a:t>
            </a:r>
            <a:r>
              <a:rPr lang="en-US" altLang="ko-KR" sz="1000" dirty="0" smtClean="0"/>
              <a:t>(3, ‘a’)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[1, 2, 'K', 'a', 4, 5, 'a', 'b', 'c', 'end</a:t>
            </a:r>
            <a:r>
              <a:rPr lang="en-US" altLang="ko-KR" sz="1000" dirty="0" smtClean="0"/>
              <a:t>']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mylist.extend</a:t>
            </a:r>
            <a:r>
              <a:rPr lang="en-US" altLang="ko-KR" sz="1000" dirty="0" smtClean="0"/>
              <a:t>([‘a’, ‘b’])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[1, 2, 'K', 'a', 4, 5, 'a', 'b', 'c', 'end', 'a', 'b</a:t>
            </a:r>
            <a:r>
              <a:rPr lang="en-US" altLang="ko-KR" sz="1000" dirty="0" smtClean="0"/>
              <a:t>']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48800" y="220599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&gt;&gt;&gt;</a:t>
            </a:r>
            <a:r>
              <a:rPr lang="en-US" altLang="ko-KR" sz="1000" dirty="0" err="1"/>
              <a:t>mylist</a:t>
            </a:r>
            <a:r>
              <a:rPr lang="en-US" altLang="ko-KR" sz="1000" dirty="0"/>
              <a:t>+=[‘a’]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</a:t>
            </a:r>
            <a:r>
              <a:rPr lang="en-US" altLang="ko-KR" sz="1000" dirty="0" err="1"/>
              <a:t>mylist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[1, 2, 'K', 'a', 4, 5, 'a', 'b', 'c', 'end', 'a', 'b', 'a</a:t>
            </a:r>
            <a:r>
              <a:rPr lang="en-US" altLang="ko-KR" sz="1000" dirty="0" smtClean="0"/>
              <a:t>']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&gt;&gt;&gt;del </a:t>
            </a:r>
            <a:r>
              <a:rPr lang="en-US" altLang="ko-KR" sz="1000" dirty="0" err="1" smtClean="0"/>
              <a:t>mylist</a:t>
            </a:r>
            <a:r>
              <a:rPr lang="en-US" altLang="ko-KR" sz="1000" dirty="0" smtClean="0"/>
              <a:t>[2]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[1, 2, 'a', 4, 5, 'a', 'b', 'c', 'end', 'a', 'b', 'a</a:t>
            </a:r>
            <a:r>
              <a:rPr lang="en-US" altLang="ko-KR" sz="1000" dirty="0" smtClean="0"/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39815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/>
          <a:lstStyle/>
          <a:p>
            <a:r>
              <a:rPr lang="en-US" altLang="ko-KR" dirty="0" smtClean="0"/>
              <a:t>8. remove()</a:t>
            </a:r>
            <a:r>
              <a:rPr lang="ko-KR" altLang="en-US" dirty="0" smtClean="0"/>
              <a:t>를 이용해 특정 값의 항목 하나 삭제</a:t>
            </a:r>
            <a:endParaRPr lang="en-US" altLang="ko-KR" dirty="0" smtClean="0"/>
          </a:p>
          <a:p>
            <a:r>
              <a:rPr lang="en-US" altLang="ko-KR" dirty="0" smtClean="0"/>
              <a:t>9. pop()</a:t>
            </a:r>
            <a:r>
              <a:rPr lang="ko-KR" altLang="en-US" dirty="0" smtClean="0"/>
              <a:t>을 이용해 특정</a:t>
            </a:r>
            <a:r>
              <a:rPr lang="en-US" altLang="ko-KR" dirty="0" smtClean="0"/>
              <a:t> </a:t>
            </a:r>
            <a:r>
              <a:rPr lang="ko-KR" altLang="en-US" dirty="0" smtClean="0"/>
              <a:t>번호의 항목을 얻은 뒤 즉시 삭제</a:t>
            </a:r>
            <a:endParaRPr lang="en-US" altLang="ko-KR" dirty="0" smtClean="0"/>
          </a:p>
          <a:p>
            <a:r>
              <a:rPr lang="en-US" altLang="ko-KR" dirty="0" smtClean="0"/>
              <a:t>10. index()</a:t>
            </a:r>
            <a:r>
              <a:rPr lang="ko-KR" altLang="en-US" dirty="0" smtClean="0"/>
              <a:t>를 이용해 특정 값의 첫 번째 번호 찾기</a:t>
            </a:r>
            <a:endParaRPr lang="en-US" altLang="ko-KR" dirty="0" smtClean="0"/>
          </a:p>
          <a:p>
            <a:r>
              <a:rPr lang="en-US" altLang="ko-KR" dirty="0" smtClean="0"/>
              <a:t>11. In</a:t>
            </a:r>
            <a:r>
              <a:rPr lang="ko-KR" altLang="en-US" dirty="0" smtClean="0"/>
              <a:t>을 이용해 특정 값의 존재여부 확인</a:t>
            </a:r>
            <a:endParaRPr lang="en-US" altLang="ko-KR" dirty="0" smtClean="0"/>
          </a:p>
          <a:p>
            <a:r>
              <a:rPr lang="en-US" altLang="ko-KR" dirty="0" smtClean="0"/>
              <a:t>12. count()</a:t>
            </a:r>
            <a:r>
              <a:rPr lang="ko-KR" altLang="en-US" dirty="0" smtClean="0"/>
              <a:t>를</a:t>
            </a:r>
            <a:r>
              <a:rPr lang="en-US" altLang="ko-KR" dirty="0"/>
              <a:t> </a:t>
            </a:r>
            <a:r>
              <a:rPr lang="ko-KR" altLang="en-US" dirty="0" smtClean="0"/>
              <a:t>이용해 특정 값의 개수 확인</a:t>
            </a:r>
            <a:endParaRPr lang="en-US" altLang="ko-KR" dirty="0" smtClean="0"/>
          </a:p>
          <a:p>
            <a:r>
              <a:rPr lang="en-US" altLang="ko-KR" dirty="0" smtClean="0"/>
              <a:t>13. 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의 길이 얻기</a:t>
            </a: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조작하기 </a:t>
            </a:r>
            <a:r>
              <a:rPr lang="en-US" altLang="ko-KR" dirty="0"/>
              <a:t>– </a:t>
            </a:r>
            <a:r>
              <a:rPr lang="en-US" altLang="ko-KR" dirty="0" smtClean="0"/>
              <a:t>2</a:t>
            </a:r>
            <a:endParaRPr lang="ko-KR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789420" y="2219325"/>
            <a:ext cx="37261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r>
              <a:rPr lang="en-US" altLang="ko-KR" sz="1000" dirty="0" smtClean="0"/>
              <a:t>=[1, 2, 3, 4, ‘a’, ‘b’, ‘c’, 1, 2]</a:t>
            </a:r>
          </a:p>
          <a:p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mylist.remove</a:t>
            </a:r>
            <a:r>
              <a:rPr lang="en-US" altLang="ko-KR" sz="1000" dirty="0" smtClean="0"/>
              <a:t>(1)</a:t>
            </a:r>
          </a:p>
          <a:p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endParaRPr lang="en-US" altLang="ko-KR" sz="1000" dirty="0" smtClean="0"/>
          </a:p>
          <a:p>
            <a:r>
              <a:rPr lang="en-US" altLang="ko-KR" sz="1000" dirty="0" smtClean="0"/>
              <a:t>[2</a:t>
            </a:r>
            <a:r>
              <a:rPr lang="en-US" altLang="ko-KR" sz="1000" dirty="0"/>
              <a:t>, 3, 4, ‘a’, ‘b’, ‘c’, 1, 2</a:t>
            </a:r>
            <a:r>
              <a:rPr lang="en-US" altLang="ko-KR" sz="1000" dirty="0" smtClean="0"/>
              <a:t>]</a:t>
            </a:r>
          </a:p>
          <a:p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mylist.pop</a:t>
            </a:r>
            <a:r>
              <a:rPr lang="en-US" altLang="ko-KR" sz="1000" dirty="0" smtClean="0"/>
              <a:t>(2)</a:t>
            </a:r>
          </a:p>
          <a:p>
            <a:r>
              <a:rPr lang="en-US" altLang="ko-KR" sz="1000" dirty="0" smtClean="0"/>
              <a:t>4</a:t>
            </a:r>
          </a:p>
          <a:p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endParaRPr lang="en-US" altLang="ko-KR" sz="1000" dirty="0" smtClean="0"/>
          </a:p>
          <a:p>
            <a:r>
              <a:rPr lang="en-US" altLang="ko-KR" sz="1000" dirty="0"/>
              <a:t>[2, 3, 'a', 'b', 'c', 1, 2</a:t>
            </a:r>
            <a:r>
              <a:rPr lang="en-US" altLang="ko-KR" sz="1000" dirty="0" smtClean="0"/>
              <a:t>]</a:t>
            </a:r>
          </a:p>
          <a:p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mylist.index</a:t>
            </a:r>
            <a:r>
              <a:rPr lang="en-US" altLang="ko-KR" sz="1000" dirty="0" smtClean="0"/>
              <a:t>(2)</a:t>
            </a:r>
          </a:p>
          <a:p>
            <a:r>
              <a:rPr lang="en-US" altLang="ko-KR" sz="1000" dirty="0" smtClean="0"/>
              <a:t>0</a:t>
            </a:r>
            <a:endParaRPr lang="en-US" altLang="ko-KR" sz="1000" dirty="0"/>
          </a:p>
          <a:p>
            <a:r>
              <a:rPr lang="en-US" altLang="ko-KR" sz="1000" dirty="0" smtClean="0"/>
              <a:t>&gt;&gt;&gt;5 in </a:t>
            </a:r>
            <a:r>
              <a:rPr lang="en-US" altLang="ko-KR" sz="1000" dirty="0" err="1" smtClean="0"/>
              <a:t>mylist</a:t>
            </a:r>
            <a:endParaRPr lang="en-US" altLang="ko-KR" sz="1000" dirty="0" smtClean="0"/>
          </a:p>
          <a:p>
            <a:r>
              <a:rPr lang="en-US" altLang="ko-KR" sz="1000" dirty="0" smtClean="0"/>
              <a:t>False</a:t>
            </a:r>
            <a:endParaRPr lang="en-US" altLang="ko-KR" sz="1000" dirty="0"/>
          </a:p>
          <a:p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mylist.count</a:t>
            </a:r>
            <a:r>
              <a:rPr lang="en-US" altLang="ko-KR" sz="1000" dirty="0" smtClean="0"/>
              <a:t>(2)</a:t>
            </a:r>
          </a:p>
          <a:p>
            <a:r>
              <a:rPr lang="en-US" altLang="ko-KR" sz="1000" dirty="0" smtClean="0"/>
              <a:t>2</a:t>
            </a:r>
          </a:p>
          <a:p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len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mylist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/>
              <a:t>7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405751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/>
          <a:lstStyle/>
          <a:p>
            <a:r>
              <a:rPr lang="en-US" altLang="ko-KR" dirty="0"/>
              <a:t>t</a:t>
            </a:r>
            <a:r>
              <a:rPr lang="en-US" altLang="ko-KR" dirty="0" smtClean="0"/>
              <a:t>uple</a:t>
            </a:r>
            <a:r>
              <a:rPr lang="ko-KR" altLang="en-US" dirty="0" smtClean="0"/>
              <a:t> 만들기 </a:t>
            </a:r>
            <a:r>
              <a:rPr lang="en-US" altLang="ko-KR" dirty="0" smtClean="0"/>
              <a:t>: ()</a:t>
            </a:r>
          </a:p>
          <a:p>
            <a:r>
              <a:rPr lang="en-US" altLang="ko-KR" sz="1400" dirty="0" smtClean="0"/>
              <a:t>() : </a:t>
            </a:r>
            <a:r>
              <a:rPr lang="ko-KR" altLang="en-US" sz="1400" dirty="0" smtClean="0"/>
              <a:t>빈 </a:t>
            </a:r>
            <a:r>
              <a:rPr lang="en-US" altLang="ko-KR" sz="1400" dirty="0" smtClean="0"/>
              <a:t>tuple</a:t>
            </a:r>
          </a:p>
          <a:p>
            <a:r>
              <a:rPr lang="en-US" altLang="ko-KR" sz="1400" dirty="0" smtClean="0"/>
              <a:t>1</a:t>
            </a:r>
            <a:r>
              <a:rPr lang="ko-KR" altLang="en-US" sz="1400" dirty="0" smtClean="0"/>
              <a:t>개 원소 </a:t>
            </a:r>
            <a:r>
              <a:rPr lang="en-US" altLang="ko-KR" sz="1400" dirty="0" smtClean="0"/>
              <a:t>tuple : </a:t>
            </a:r>
            <a:r>
              <a:rPr lang="ko-KR" altLang="en-US" sz="1400" dirty="0" smtClean="0">
                <a:solidFill>
                  <a:srgbClr val="FF0000"/>
                </a:solidFill>
              </a:rPr>
              <a:t>객체 뒤에 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붙이기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/>
              <a:t>2</a:t>
            </a:r>
            <a:r>
              <a:rPr lang="ko-KR" altLang="en-US" sz="1400" dirty="0" smtClean="0"/>
              <a:t>개 이상 원소 </a:t>
            </a:r>
            <a:r>
              <a:rPr lang="en-US" altLang="ko-KR" sz="1400" dirty="0" smtClean="0"/>
              <a:t>tuple : , </a:t>
            </a:r>
            <a:r>
              <a:rPr lang="ko-KR" altLang="en-US" sz="1400" dirty="0" smtClean="0"/>
              <a:t>을 사이에 두고 나열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마지막에는 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필요없음</a:t>
            </a:r>
            <a:endParaRPr lang="en-US" altLang="ko-KR" sz="1400" dirty="0" smtClean="0"/>
          </a:p>
          <a:p>
            <a:r>
              <a:rPr lang="en-US" altLang="ko-KR" dirty="0"/>
              <a:t>t</a:t>
            </a:r>
            <a:r>
              <a:rPr lang="en-US" altLang="ko-KR" dirty="0" smtClean="0"/>
              <a:t>uple unpacking</a:t>
            </a:r>
          </a:p>
          <a:p>
            <a:r>
              <a:rPr lang="ko-KR" altLang="en-US" sz="1400" dirty="0" smtClean="0"/>
              <a:t>한 번에 여러 변수를 할당하는 방법</a:t>
            </a:r>
            <a:endParaRPr lang="en-US" altLang="ko-KR" sz="1400" dirty="0" smtClean="0"/>
          </a:p>
          <a:p>
            <a:r>
              <a:rPr lang="ko-KR" altLang="en-US" sz="1400" dirty="0" smtClean="0"/>
              <a:t>변수를 나열하고 </a:t>
            </a:r>
            <a:r>
              <a:rPr lang="en-US" altLang="ko-KR" sz="1400" dirty="0" smtClean="0"/>
              <a:t>=</a:t>
            </a:r>
            <a:r>
              <a:rPr lang="ko-KR" altLang="en-US" sz="1400" dirty="0" smtClean="0"/>
              <a:t>을 통해 </a:t>
            </a:r>
            <a:r>
              <a:rPr lang="en-US" altLang="ko-KR" sz="1400" dirty="0" smtClean="0"/>
              <a:t>tuple</a:t>
            </a:r>
            <a:r>
              <a:rPr lang="ko-KR" altLang="en-US" sz="1400" dirty="0" smtClean="0"/>
              <a:t>의 원소들을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한번에 할당할 수 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/>
              <a:t>l</a:t>
            </a:r>
            <a:r>
              <a:rPr lang="en-US" altLang="ko-KR" sz="1400" dirty="0" smtClean="0"/>
              <a:t>ist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tuple</a:t>
            </a:r>
            <a:r>
              <a:rPr lang="ko-KR" altLang="en-US" sz="1400" dirty="0" smtClean="0"/>
              <a:t>로 만드는 방법 </a:t>
            </a:r>
            <a:r>
              <a:rPr lang="en-US" altLang="ko-KR" sz="1400" dirty="0" smtClean="0"/>
              <a:t>: tuple()</a:t>
            </a: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/>
              <a:t>tuple </a:t>
            </a:r>
            <a:r>
              <a:rPr lang="ko-KR" altLang="en-US" dirty="0" smtClean="0"/>
              <a:t>만들기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62700" y="2219325"/>
            <a:ext cx="42138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empty_tuple</a:t>
            </a:r>
            <a:r>
              <a:rPr lang="en-US" altLang="ko-KR" sz="1000" dirty="0" smtClean="0"/>
              <a:t>=()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empty_tuple</a:t>
            </a:r>
            <a:endParaRPr lang="en-US" altLang="ko-KR" sz="1000" dirty="0" smtClean="0"/>
          </a:p>
          <a:p>
            <a:r>
              <a:rPr lang="en-US" altLang="ko-KR" sz="1000" dirty="0" smtClean="0"/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&gt;&gt;&gt;tuple1=‘a’,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&gt;&gt;&gt;tuple1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(‘a’,)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&gt;&gt;&gt;tuple2 = ‘a’, 2, ‘f’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&gt;&gt;&gt;tuple2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('a', 2, 'f</a:t>
            </a:r>
            <a:r>
              <a:rPr lang="en-US" altLang="ko-KR" sz="1000" dirty="0" smtClean="0"/>
              <a:t>')</a:t>
            </a:r>
          </a:p>
          <a:p>
            <a:pPr>
              <a:lnSpc>
                <a:spcPct val="150000"/>
              </a:lnSpc>
            </a:pPr>
            <a:endParaRPr lang="en-US" altLang="ko-KR" sz="1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362700" y="4344451"/>
            <a:ext cx="26212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&gt;&gt;&gt;a, b, c=tuple2</a:t>
            </a:r>
          </a:p>
          <a:p>
            <a:r>
              <a:rPr lang="en-US" altLang="ko-KR" sz="1000" dirty="0" smtClean="0"/>
              <a:t>&gt;&gt;&gt;a</a:t>
            </a:r>
          </a:p>
          <a:p>
            <a:r>
              <a:rPr lang="en-US" altLang="ko-KR" sz="1000" dirty="0" smtClean="0"/>
              <a:t>‘a’</a:t>
            </a:r>
          </a:p>
          <a:p>
            <a:r>
              <a:rPr lang="en-US" altLang="ko-KR" sz="1000" dirty="0" smtClean="0"/>
              <a:t>&gt;&gt;&gt;b</a:t>
            </a:r>
          </a:p>
          <a:p>
            <a:r>
              <a:rPr lang="en-US" altLang="ko-KR" sz="1000" dirty="0" smtClean="0"/>
              <a:t>2</a:t>
            </a:r>
            <a:endParaRPr lang="en-US" altLang="ko-KR" sz="1000" dirty="0"/>
          </a:p>
          <a:p>
            <a:r>
              <a:rPr lang="en-US" altLang="ko-KR" sz="1000" dirty="0" smtClean="0"/>
              <a:t>&gt;&gt;&gt;c</a:t>
            </a:r>
          </a:p>
          <a:p>
            <a:r>
              <a:rPr lang="en-US" altLang="ko-KR" sz="1000" dirty="0" smtClean="0"/>
              <a:t>‘f’</a:t>
            </a:r>
            <a:endParaRPr lang="ko-KR" alt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6362700" y="5554702"/>
            <a:ext cx="2324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&gt;&gt;&gt;list1=[1, 2, ‘s’]</a:t>
            </a:r>
          </a:p>
          <a:p>
            <a:r>
              <a:rPr lang="en-US" altLang="ko-KR" sz="1000" dirty="0" smtClean="0"/>
              <a:t>&gt;&gt;&gt;tuple(list1)</a:t>
            </a:r>
          </a:p>
          <a:p>
            <a:r>
              <a:rPr lang="en-US" altLang="ko-KR" sz="1000" dirty="0" smtClean="0"/>
              <a:t>(1, 2, ‘s’)</a:t>
            </a:r>
          </a:p>
        </p:txBody>
      </p:sp>
    </p:spTree>
    <p:extLst>
      <p:ext uri="{BB962C8B-B14F-4D97-AF65-F5344CB8AC3E}">
        <p14:creationId xmlns:p14="http://schemas.microsoft.com/office/powerpoint/2010/main" val="170158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/>
          <a:lstStyle/>
          <a:p>
            <a:r>
              <a:rPr lang="en-US" altLang="ko-KR" dirty="0" smtClean="0"/>
              <a:t>dictionary </a:t>
            </a:r>
            <a:r>
              <a:rPr lang="ko-KR" altLang="en-US" dirty="0" smtClean="0"/>
              <a:t>생성하기 </a:t>
            </a:r>
            <a:r>
              <a:rPr lang="en-US" altLang="ko-KR" dirty="0" smtClean="0"/>
              <a:t>: { : }</a:t>
            </a:r>
          </a:p>
          <a:p>
            <a:r>
              <a:rPr lang="en-US" altLang="ko-KR" sz="1400" dirty="0"/>
              <a:t>d</a:t>
            </a:r>
            <a:r>
              <a:rPr lang="en-US" altLang="ko-KR" sz="1400" dirty="0" smtClean="0"/>
              <a:t>ictionary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key</a:t>
            </a:r>
            <a:r>
              <a:rPr lang="ko-KR" altLang="en-US" sz="1400" dirty="0" smtClean="0"/>
              <a:t>와 값이 같이 있는 </a:t>
            </a:r>
            <a:r>
              <a:rPr lang="ko-KR" altLang="en-US" sz="1400" dirty="0" err="1" smtClean="0"/>
              <a:t>자료형</a:t>
            </a:r>
            <a:endParaRPr lang="en-US" altLang="ko-KR" sz="1400" dirty="0" smtClean="0"/>
          </a:p>
          <a:p>
            <a:r>
              <a:rPr lang="ko-KR" altLang="en-US" sz="1400" dirty="0" smtClean="0"/>
              <a:t>빈 </a:t>
            </a:r>
            <a:r>
              <a:rPr lang="en-US" altLang="ko-KR" sz="1400" dirty="0" smtClean="0"/>
              <a:t>dictionary : {}</a:t>
            </a:r>
          </a:p>
          <a:p>
            <a:r>
              <a:rPr lang="ko-KR" altLang="en-US" sz="1400" dirty="0" smtClean="0"/>
              <a:t>자료가 들어있는 </a:t>
            </a:r>
            <a:r>
              <a:rPr lang="en-US" altLang="ko-KR" sz="1400" dirty="0" smtClean="0"/>
              <a:t>dictionary </a:t>
            </a:r>
            <a:r>
              <a:rPr lang="ko-KR" altLang="en-US" sz="1400" dirty="0" smtClean="0"/>
              <a:t>만들기 </a:t>
            </a:r>
            <a:r>
              <a:rPr lang="en-US" altLang="ko-KR" sz="1400" dirty="0" smtClean="0"/>
              <a:t>: {key:</a:t>
            </a:r>
            <a:r>
              <a:rPr lang="ko-KR" altLang="en-US" sz="1400" dirty="0" smtClean="0"/>
              <a:t>값</a:t>
            </a:r>
            <a:r>
              <a:rPr lang="en-US" altLang="ko-KR" sz="1400" dirty="0" smtClean="0"/>
              <a:t>, key:</a:t>
            </a:r>
            <a:r>
              <a:rPr lang="ko-KR" altLang="en-US" sz="1400" dirty="0" smtClean="0"/>
              <a:t>값</a:t>
            </a:r>
            <a:r>
              <a:rPr lang="en-US" altLang="ko-KR" sz="1400" dirty="0" smtClean="0"/>
              <a:t>, …}</a:t>
            </a:r>
          </a:p>
          <a:p>
            <a:r>
              <a:rPr lang="en-US" altLang="ko-KR" sz="1400" dirty="0"/>
              <a:t>d</a:t>
            </a:r>
            <a:r>
              <a:rPr lang="en-US" altLang="ko-KR" sz="1400" dirty="0" smtClean="0"/>
              <a:t>ictionary</a:t>
            </a:r>
            <a:r>
              <a:rPr lang="ko-KR" altLang="en-US" sz="1400" dirty="0" smtClean="0"/>
              <a:t>에서 값 꺼내기 </a:t>
            </a:r>
            <a:r>
              <a:rPr lang="en-US" altLang="ko-KR" sz="1400" dirty="0" smtClean="0"/>
              <a:t>: [key]</a:t>
            </a:r>
            <a:endParaRPr lang="en-US" altLang="ko-KR" sz="1400" dirty="0"/>
          </a:p>
          <a:p>
            <a:r>
              <a:rPr lang="en-US" altLang="ko-KR" sz="1400" dirty="0" smtClean="0"/>
              <a:t>dictionary</a:t>
            </a:r>
            <a:r>
              <a:rPr lang="ko-KR" altLang="en-US" sz="1400" dirty="0" smtClean="0"/>
              <a:t>로 변환하기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dict</a:t>
            </a:r>
            <a:r>
              <a:rPr lang="en-US" altLang="ko-KR" sz="1400" dirty="0" smtClean="0"/>
              <a:t>(list), </a:t>
            </a:r>
            <a:r>
              <a:rPr lang="en-US" altLang="ko-KR" sz="1400" dirty="0" err="1" smtClean="0"/>
              <a:t>dict</a:t>
            </a:r>
            <a:r>
              <a:rPr lang="en-US" altLang="ko-KR" sz="1400" dirty="0" smtClean="0"/>
              <a:t>(tuple)</a:t>
            </a:r>
            <a:r>
              <a:rPr lang="ko-KR" altLang="en-US" sz="1400" dirty="0" smtClean="0"/>
              <a:t>등의 방법</a:t>
            </a:r>
            <a:endParaRPr lang="en-US" altLang="ko-KR" sz="1400" dirty="0" smtClean="0"/>
          </a:p>
          <a:p>
            <a:r>
              <a:rPr lang="ko-KR" altLang="en-US" sz="1200" dirty="0" smtClean="0"/>
              <a:t>이 때</a:t>
            </a:r>
            <a:r>
              <a:rPr lang="en-US" altLang="ko-KR" sz="1200" dirty="0" smtClean="0"/>
              <a:t>, list, tuple</a:t>
            </a:r>
            <a:r>
              <a:rPr lang="ko-KR" altLang="en-US" sz="1200" dirty="0" smtClean="0"/>
              <a:t>은 특정한 꼴을 띄어야 한다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/>
              <a:t>(</a:t>
            </a:r>
            <a:r>
              <a:rPr lang="en-US" altLang="ko-KR" sz="1200" dirty="0" smtClean="0"/>
              <a:t>[‘a’, 3], [2, ‘de’]), [(‘d’, ‘r’), (4, ‘</a:t>
            </a:r>
            <a:r>
              <a:rPr lang="en-US" altLang="ko-KR" sz="1200" dirty="0" err="1" smtClean="0"/>
              <a:t>er</a:t>
            </a:r>
            <a:r>
              <a:rPr lang="en-US" altLang="ko-KR" sz="1200" dirty="0" smtClean="0"/>
              <a:t>’), [3, 4]] </a:t>
            </a:r>
            <a:r>
              <a:rPr lang="ko-KR" altLang="en-US" sz="1200" dirty="0" smtClean="0"/>
              <a:t>등</a:t>
            </a:r>
            <a:r>
              <a:rPr lang="en-US" altLang="ko-KR" sz="1200" dirty="0" smtClean="0"/>
              <a:t> (key, </a:t>
            </a:r>
            <a:r>
              <a:rPr lang="ko-KR" altLang="en-US" sz="1200" dirty="0" smtClean="0"/>
              <a:t>값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꼴을 가진 </a:t>
            </a:r>
            <a:r>
              <a:rPr lang="en-US" altLang="ko-KR" sz="1200" dirty="0" smtClean="0"/>
              <a:t>list </a:t>
            </a:r>
            <a:r>
              <a:rPr lang="ko-KR" altLang="en-US" sz="1200" dirty="0" smtClean="0"/>
              <a:t>혹은 </a:t>
            </a:r>
            <a:r>
              <a:rPr lang="en-US" altLang="ko-KR" sz="1200" dirty="0" smtClean="0"/>
              <a:t>tuple</a:t>
            </a:r>
            <a:r>
              <a:rPr lang="ko-KR" altLang="en-US" sz="1200" dirty="0" smtClean="0"/>
              <a:t>들로 이루어져야 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/>
              <a:t>dictionary </a:t>
            </a:r>
            <a:r>
              <a:rPr lang="ko-KR" altLang="en-US" dirty="0" smtClean="0"/>
              <a:t>만들기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10300" y="2219325"/>
            <a:ext cx="3143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&gt;&gt;&gt;dict1={}</a:t>
            </a:r>
          </a:p>
          <a:p>
            <a:r>
              <a:rPr lang="en-US" altLang="ko-KR" sz="1000" dirty="0" smtClean="0"/>
              <a:t>&gt;&gt;&gt;dict1</a:t>
            </a:r>
          </a:p>
          <a:p>
            <a:r>
              <a:rPr lang="en-US" altLang="ko-KR" sz="1000" dirty="0" smtClean="0"/>
              <a:t>{}</a:t>
            </a:r>
            <a:endParaRPr lang="en-US" altLang="ko-KR" sz="1000" dirty="0"/>
          </a:p>
          <a:p>
            <a:r>
              <a:rPr lang="en-US" altLang="ko-KR" sz="1000" dirty="0"/>
              <a:t>&gt;&gt;&gt;</a:t>
            </a:r>
            <a:r>
              <a:rPr lang="en-US" altLang="ko-KR" sz="1000" dirty="0" smtClean="0"/>
              <a:t>dict2={1:3</a:t>
            </a:r>
            <a:r>
              <a:rPr lang="en-US" altLang="ko-KR" sz="1000" dirty="0"/>
              <a:t>, 2:'a', 'bf':5</a:t>
            </a:r>
            <a:r>
              <a:rPr lang="en-US" altLang="ko-KR" sz="1000" dirty="0" smtClean="0"/>
              <a:t>}</a:t>
            </a:r>
          </a:p>
          <a:p>
            <a:r>
              <a:rPr lang="en-US" altLang="ko-KR" sz="1000" dirty="0" smtClean="0"/>
              <a:t>&gt;&gt;&gt;dict2[1]</a:t>
            </a:r>
          </a:p>
          <a:p>
            <a:r>
              <a:rPr lang="en-US" altLang="ko-KR" sz="1000" dirty="0" smtClean="0"/>
              <a:t>3</a:t>
            </a:r>
            <a:br>
              <a:rPr lang="en-US" altLang="ko-KR" sz="1000" dirty="0" smtClean="0"/>
            </a:br>
            <a:r>
              <a:rPr lang="en-US" altLang="ko-KR" sz="1000" dirty="0" smtClean="0"/>
              <a:t>&gt;&gt;&gt;dict2[‘bf’]</a:t>
            </a:r>
          </a:p>
          <a:p>
            <a:r>
              <a:rPr lang="en-US" altLang="ko-KR" sz="1000" dirty="0" smtClean="0"/>
              <a:t>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10300" y="4164012"/>
            <a:ext cx="3343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dict</a:t>
            </a:r>
            <a:r>
              <a:rPr lang="en-US" altLang="ko-KR" sz="1000" dirty="0" smtClean="0"/>
              <a:t>(([2, 3], [‘s’, ‘</a:t>
            </a:r>
            <a:r>
              <a:rPr lang="en-US" altLang="ko-KR" sz="1000" dirty="0" err="1" smtClean="0"/>
              <a:t>er</a:t>
            </a:r>
            <a:r>
              <a:rPr lang="en-US" altLang="ko-KR" sz="1000" dirty="0" smtClean="0"/>
              <a:t>’]))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{2: 3, 's': '</a:t>
            </a:r>
            <a:r>
              <a:rPr lang="en-US" altLang="ko-KR" sz="1000" dirty="0" err="1"/>
              <a:t>er</a:t>
            </a:r>
            <a:r>
              <a:rPr lang="en-US" altLang="ko-KR" sz="1000" dirty="0"/>
              <a:t>'}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dict</a:t>
            </a:r>
            <a:r>
              <a:rPr lang="en-US" altLang="ko-KR" sz="1000" dirty="0" smtClean="0"/>
              <a:t>([(3, 4), [‘I’, ‘am’], [‘3’, ‘5’]])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{3: 4, 'I': 'am', '3': '5'}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8922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항목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변경하기</a:t>
            </a:r>
            <a:endParaRPr lang="en-US" altLang="ko-KR" dirty="0" smtClean="0"/>
          </a:p>
          <a:p>
            <a:r>
              <a:rPr lang="en-US" altLang="ko-KR" sz="1400" dirty="0" err="1" smtClean="0"/>
              <a:t>dict</a:t>
            </a:r>
            <a:r>
              <a:rPr lang="en-US" altLang="ko-KR" sz="1400" dirty="0" smtClean="0"/>
              <a:t>[key]=</a:t>
            </a:r>
            <a:r>
              <a:rPr lang="ko-KR" altLang="en-US" sz="1400" dirty="0" smtClean="0"/>
              <a:t>값 으로 이용</a:t>
            </a:r>
            <a:endParaRPr lang="en-US" altLang="ko-KR" sz="1400" dirty="0" smtClean="0"/>
          </a:p>
          <a:p>
            <a:r>
              <a:rPr lang="ko-KR" altLang="en-US" sz="1400" dirty="0" smtClean="0"/>
              <a:t>없는 </a:t>
            </a:r>
            <a:r>
              <a:rPr lang="en-US" altLang="ko-KR" sz="1400" dirty="0" smtClean="0"/>
              <a:t>key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– </a:t>
            </a:r>
            <a:r>
              <a:rPr lang="ko-KR" altLang="en-US" sz="1400" dirty="0" smtClean="0"/>
              <a:t>새로운 </a:t>
            </a:r>
            <a:r>
              <a:rPr lang="en-US" altLang="ko-KR" sz="1400" dirty="0" smtClean="0"/>
              <a:t>key : </a:t>
            </a:r>
            <a:r>
              <a:rPr lang="ko-KR" altLang="en-US" sz="1400" dirty="0" smtClean="0"/>
              <a:t>값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추가</a:t>
            </a:r>
            <a:endParaRPr lang="en-US" altLang="ko-KR" sz="1400" dirty="0" smtClean="0"/>
          </a:p>
          <a:p>
            <a:r>
              <a:rPr lang="ko-KR" altLang="en-US" sz="1400" dirty="0" smtClean="0"/>
              <a:t>있는 </a:t>
            </a:r>
            <a:r>
              <a:rPr lang="en-US" altLang="ko-KR" sz="1400" dirty="0" smtClean="0"/>
              <a:t>key –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key : </a:t>
            </a:r>
            <a:r>
              <a:rPr lang="ko-KR" altLang="en-US" sz="1400" dirty="0" smtClean="0"/>
              <a:t>원래 값을 </a:t>
            </a:r>
            <a:r>
              <a:rPr lang="en-US" altLang="ko-KR" sz="1400" dirty="0" smtClean="0"/>
              <a:t>key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값으로 변경</a:t>
            </a:r>
            <a:endParaRPr lang="en-US" altLang="ko-KR" sz="1400" dirty="0" smtClean="0"/>
          </a:p>
          <a:p>
            <a:r>
              <a:rPr lang="en-US" altLang="ko-KR" dirty="0" smtClean="0"/>
              <a:t>dictionary </a:t>
            </a:r>
            <a:r>
              <a:rPr lang="ko-KR" altLang="en-US" dirty="0" smtClean="0"/>
              <a:t>병합하기</a:t>
            </a:r>
            <a:endParaRPr lang="en-US" altLang="ko-KR" dirty="0" smtClean="0"/>
          </a:p>
          <a:p>
            <a:r>
              <a:rPr lang="en-US" altLang="ko-KR" sz="1400" dirty="0" err="1" smtClean="0"/>
              <a:t>dict.update</a:t>
            </a:r>
            <a:r>
              <a:rPr lang="en-US" altLang="ko-KR" sz="1400" dirty="0" smtClean="0"/>
              <a:t>() </a:t>
            </a:r>
            <a:r>
              <a:rPr lang="ko-KR" altLang="en-US" sz="1400" dirty="0" smtClean="0"/>
              <a:t>함수를 이용</a:t>
            </a:r>
            <a:endParaRPr lang="en-US" altLang="ko-KR" sz="1400" dirty="0" smtClean="0"/>
          </a:p>
          <a:p>
            <a:r>
              <a:rPr lang="ko-KR" altLang="en-US" sz="1400" dirty="0" smtClean="0"/>
              <a:t>이 때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key</a:t>
            </a:r>
            <a:r>
              <a:rPr lang="ko-KR" altLang="en-US" sz="1400" dirty="0" smtClean="0"/>
              <a:t>가 이미 있으면 값을 교체</a:t>
            </a:r>
            <a:endParaRPr lang="en-US" altLang="ko-KR" sz="1400" dirty="0" smtClean="0"/>
          </a:p>
          <a:p>
            <a:r>
              <a:rPr lang="ko-KR" altLang="en-US" dirty="0" smtClean="0"/>
              <a:t>키와 </a:t>
            </a:r>
            <a:r>
              <a:rPr lang="en-US" altLang="ko-KR" dirty="0" smtClean="0"/>
              <a:t>del</a:t>
            </a:r>
            <a:r>
              <a:rPr lang="ko-KR" altLang="en-US" dirty="0" smtClean="0"/>
              <a:t>로 항목 삭제하기</a:t>
            </a:r>
            <a:endParaRPr lang="en-US" altLang="ko-KR" dirty="0"/>
          </a:p>
          <a:p>
            <a:r>
              <a:rPr lang="en-US" altLang="ko-KR" sz="1400" dirty="0"/>
              <a:t>d</a:t>
            </a:r>
            <a:r>
              <a:rPr lang="en-US" altLang="ko-KR" sz="1400" dirty="0" smtClean="0"/>
              <a:t>el list[key]</a:t>
            </a:r>
            <a:r>
              <a:rPr lang="ko-KR" altLang="en-US" sz="1400" dirty="0" smtClean="0"/>
              <a:t>를 통해 </a:t>
            </a:r>
            <a:r>
              <a:rPr lang="en-US" altLang="ko-KR" sz="1400" dirty="0" smtClean="0"/>
              <a:t>key</a:t>
            </a:r>
            <a:r>
              <a:rPr lang="ko-KR" altLang="en-US" sz="1400" dirty="0" smtClean="0"/>
              <a:t>와 이에 해당하는 값 삭제</a:t>
            </a:r>
            <a:endParaRPr lang="en-US" altLang="ko-KR" sz="1400" dirty="0" smtClean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/>
              <a:t>dictionary </a:t>
            </a:r>
            <a:r>
              <a:rPr lang="ko-KR" altLang="en-US" dirty="0"/>
              <a:t>조작하기 </a:t>
            </a:r>
            <a:r>
              <a:rPr lang="en-US" altLang="ko-KR" dirty="0"/>
              <a:t>– </a:t>
            </a:r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4867275" y="2219325"/>
            <a:ext cx="37338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&gt;&gt;&gt;dict1 = {1: 2, 4: 5, 6: ’de’}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&gt;&gt;&gt;dict1[‘a’]=‘b’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&gt;&gt;&gt;dict1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{1: 5, 4: 5, 6: 'de', 'a': 'b</a:t>
            </a:r>
            <a:r>
              <a:rPr lang="en-US" altLang="ko-KR" sz="1000" dirty="0" smtClean="0"/>
              <a:t>'}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&gt;&gt;&gt;dict1[1]=5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&gt;&gt;&gt;dict1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{1: 5, 4: 5, 6: </a:t>
            </a:r>
            <a:r>
              <a:rPr lang="en-US" altLang="ko-KR" sz="1000" dirty="0" smtClean="0"/>
              <a:t>'de‘, ‘a’: ’b’}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67275" y="3929072"/>
            <a:ext cx="1943100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&gt;&gt;&gt;dict1.update({6:4, ‘f’, ‘I’})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&gt;&gt;&gt;dict1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{1: 5, 4: 5, 6: 4</a:t>
            </a:r>
            <a:r>
              <a:rPr lang="en-US" altLang="ko-KR" sz="1000" dirty="0" smtClean="0"/>
              <a:t>, </a:t>
            </a:r>
            <a:r>
              <a:rPr lang="en-US" altLang="ko-KR" sz="1000" dirty="0"/>
              <a:t>'a': 'b', 'f': 'I'}</a:t>
            </a:r>
            <a:endParaRPr lang="ko-KR" alt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4867275" y="5200313"/>
            <a:ext cx="30003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&gt;&gt;&gt;del dict1[‘a’]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&gt;&gt;&gt;dict1</a:t>
            </a:r>
          </a:p>
          <a:p>
            <a:r>
              <a:rPr lang="en-US" altLang="ko-KR" sz="1000" dirty="0"/>
              <a:t>{1: 5, 4: 5, 6: 4, </a:t>
            </a:r>
            <a:r>
              <a:rPr lang="en-US" altLang="ko-KR" sz="1000" dirty="0" smtClean="0"/>
              <a:t>‘f</a:t>
            </a:r>
            <a:r>
              <a:rPr lang="en-US" altLang="ko-KR" sz="1000" dirty="0"/>
              <a:t>': 'I'}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0220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300672"/>
              </p:ext>
            </p:extLst>
          </p:nvPr>
        </p:nvGraphicFramePr>
        <p:xfrm>
          <a:off x="657837" y="752664"/>
          <a:ext cx="10823575" cy="38957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88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6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8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48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변수란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 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변수와 할당</a:t>
                      </a: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01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4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48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 타입 </a:t>
                      </a:r>
                      <a:r>
                        <a:rPr lang="ko-KR" altLang="en-US" sz="14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자료형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– </a:t>
                      </a:r>
                      <a:r>
                        <a:rPr lang="en-US" altLang="ko-KR" sz="14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float, </a:t>
                      </a:r>
                      <a:r>
                        <a:rPr lang="en-US" altLang="ko-KR" sz="1400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02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4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48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자료형의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연산과</a:t>
                      </a:r>
                      <a:r>
                        <a:rPr lang="ko-KR" altLang="en-US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연산자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03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4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48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자료형의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연산방법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– 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할당 이용하기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04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4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48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기수법 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n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진법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05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4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48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변수간의 </a:t>
                      </a:r>
                      <a:r>
                        <a:rPr lang="ko-KR" altLang="en-US" sz="14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형변환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06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4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348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이스케이프 문자</a:t>
                      </a: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07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34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348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  <a:r>
                        <a:rPr lang="ko-KR" altLang="en-US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추출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문자열의 길이 함수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08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34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" name="제목 1"/>
          <p:cNvSpPr txBox="1">
            <a:spLocks/>
          </p:cNvSpPr>
          <p:nvPr/>
        </p:nvSpPr>
        <p:spPr bwMode="auto">
          <a:xfrm>
            <a:off x="2126272" y="14755"/>
            <a:ext cx="7886700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ko-KR" b="1" dirty="0">
                <a:latin typeface="연세제목체" pitchFamily="18" charset="-127"/>
                <a:ea typeface="연세제목체" pitchFamily="18" charset="-127"/>
              </a:rPr>
              <a:t>Table of contents</a:t>
            </a:r>
            <a:endParaRPr lang="ko-KR" altLang="en-US" b="1" dirty="0">
              <a:latin typeface="연세제목체" pitchFamily="18" charset="-127"/>
              <a:ea typeface="연세제목체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380400"/>
              </p:ext>
            </p:extLst>
          </p:nvPr>
        </p:nvGraphicFramePr>
        <p:xfrm>
          <a:off x="657835" y="4648392"/>
          <a:ext cx="10823575" cy="609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9518">
                  <a:extLst>
                    <a:ext uri="{9D8B030D-6E8A-4147-A177-3AD203B41FA5}">
                      <a16:colId xmlns:a16="http://schemas.microsoft.com/office/drawing/2014/main" val="1357090321"/>
                    </a:ext>
                  </a:extLst>
                </a:gridCol>
                <a:gridCol w="6585738">
                  <a:extLst>
                    <a:ext uri="{9D8B030D-6E8A-4147-A177-3AD203B41FA5}">
                      <a16:colId xmlns:a16="http://schemas.microsoft.com/office/drawing/2014/main" val="1987102787"/>
                    </a:ext>
                  </a:extLst>
                </a:gridCol>
                <a:gridCol w="1138319">
                  <a:extLst>
                    <a:ext uri="{9D8B030D-6E8A-4147-A177-3AD203B41FA5}">
                      <a16:colId xmlns:a16="http://schemas.microsoft.com/office/drawing/2014/main" val="3564209532"/>
                    </a:ext>
                  </a:extLst>
                </a:gridCol>
              </a:tblGrid>
              <a:tr h="24348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문자열 슬라이스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replace </a:t>
                      </a:r>
                      <a:r>
                        <a:rPr lang="ko-KR" altLang="en-US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함수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4" marR="91444" marT="45721" marB="45721" anchor="ctr"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09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363177"/>
                  </a:ext>
                </a:extLst>
              </a:tr>
              <a:tr h="2434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392639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863494"/>
              </p:ext>
            </p:extLst>
          </p:nvPr>
        </p:nvGraphicFramePr>
        <p:xfrm>
          <a:off x="657834" y="5195716"/>
          <a:ext cx="10823575" cy="609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07828">
                  <a:extLst>
                    <a:ext uri="{9D8B030D-6E8A-4147-A177-3AD203B41FA5}">
                      <a16:colId xmlns:a16="http://schemas.microsoft.com/office/drawing/2014/main" val="3222409936"/>
                    </a:ext>
                  </a:extLst>
                </a:gridCol>
                <a:gridCol w="6577428">
                  <a:extLst>
                    <a:ext uri="{9D8B030D-6E8A-4147-A177-3AD203B41FA5}">
                      <a16:colId xmlns:a16="http://schemas.microsoft.com/office/drawing/2014/main" val="668017365"/>
                    </a:ext>
                  </a:extLst>
                </a:gridCol>
                <a:gridCol w="1138319">
                  <a:extLst>
                    <a:ext uri="{9D8B030D-6E8A-4147-A177-3AD203B41FA5}">
                      <a16:colId xmlns:a16="http://schemas.microsoft.com/office/drawing/2014/main" val="1611164912"/>
                    </a:ext>
                  </a:extLst>
                </a:gridCol>
              </a:tblGrid>
              <a:tr h="24348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Array - list,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tuple, dictionary</a:t>
                      </a:r>
                      <a:r>
                        <a:rPr lang="ko-KR" altLang="en-US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란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4" marR="91444" marT="45721" marB="45721" anchor="ctr"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180808"/>
                  </a:ext>
                </a:extLst>
              </a:tr>
              <a:tr h="2434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6778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23987"/>
              </p:ext>
            </p:extLst>
          </p:nvPr>
        </p:nvGraphicFramePr>
        <p:xfrm>
          <a:off x="657834" y="5728924"/>
          <a:ext cx="10823575" cy="609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1086">
                  <a:extLst>
                    <a:ext uri="{9D8B030D-6E8A-4147-A177-3AD203B41FA5}">
                      <a16:colId xmlns:a16="http://schemas.microsoft.com/office/drawing/2014/main" val="1357090321"/>
                    </a:ext>
                  </a:extLst>
                </a:gridCol>
                <a:gridCol w="6964170">
                  <a:extLst>
                    <a:ext uri="{9D8B030D-6E8A-4147-A177-3AD203B41FA5}">
                      <a16:colId xmlns:a16="http://schemas.microsoft.com/office/drawing/2014/main" val="1987102787"/>
                    </a:ext>
                  </a:extLst>
                </a:gridCol>
                <a:gridCol w="1138319">
                  <a:extLst>
                    <a:ext uri="{9D8B030D-6E8A-4147-A177-3AD203B41FA5}">
                      <a16:colId xmlns:a16="http://schemas.microsoft.com/office/drawing/2014/main" val="3564209532"/>
                    </a:ext>
                  </a:extLst>
                </a:gridCol>
              </a:tblGrid>
              <a:tr h="24348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list 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생성하기</a:t>
                      </a: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4" marR="91444" marT="45721" marB="45721" anchor="ctr"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363177"/>
                  </a:ext>
                </a:extLst>
              </a:tr>
              <a:tr h="2434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392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773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/>
          <a:lstStyle/>
          <a:p>
            <a:r>
              <a:rPr lang="en-US" altLang="ko-KR" dirty="0"/>
              <a:t>k</a:t>
            </a:r>
            <a:r>
              <a:rPr lang="en-US" altLang="ko-KR" dirty="0" smtClean="0"/>
              <a:t>ey</a:t>
            </a:r>
            <a:r>
              <a:rPr lang="ko-KR" altLang="en-US" dirty="0" smtClean="0"/>
              <a:t>가 포함되었는지 확인하기 </a:t>
            </a:r>
            <a:r>
              <a:rPr lang="en-US" altLang="ko-KR" dirty="0" smtClean="0"/>
              <a:t>– ‘’ in </a:t>
            </a:r>
            <a:r>
              <a:rPr lang="en-US" altLang="ko-KR" dirty="0" err="1" smtClean="0"/>
              <a:t>dict</a:t>
            </a:r>
            <a:endParaRPr lang="en-US" altLang="ko-KR" dirty="0" smtClean="0"/>
          </a:p>
          <a:p>
            <a:r>
              <a:rPr lang="en-US" altLang="ko-KR" sz="1400" dirty="0" smtClean="0"/>
              <a:t>‘key’ in </a:t>
            </a:r>
            <a:r>
              <a:rPr lang="en-US" altLang="ko-KR" sz="1400" dirty="0" err="1" smtClean="0"/>
              <a:t>dict</a:t>
            </a:r>
            <a:r>
              <a:rPr lang="ko-KR" altLang="en-US" sz="1400" dirty="0" smtClean="0"/>
              <a:t>를 이용</a:t>
            </a:r>
            <a:endParaRPr lang="en-US" altLang="ko-KR" sz="1400" dirty="0" smtClean="0"/>
          </a:p>
          <a:p>
            <a:r>
              <a:rPr lang="ko-KR" altLang="en-US" dirty="0" smtClean="0"/>
              <a:t>모든 </a:t>
            </a:r>
            <a:r>
              <a:rPr lang="en-US" altLang="ko-KR" dirty="0" smtClean="0"/>
              <a:t>key </a:t>
            </a:r>
            <a:r>
              <a:rPr lang="ko-KR" altLang="en-US" dirty="0" smtClean="0"/>
              <a:t>얻기 </a:t>
            </a:r>
            <a:r>
              <a:rPr lang="en-US" altLang="ko-KR" dirty="0" smtClean="0"/>
              <a:t>– keys()</a:t>
            </a:r>
          </a:p>
          <a:p>
            <a:r>
              <a:rPr lang="en-US" altLang="ko-KR" sz="1400" dirty="0" err="1" smtClean="0"/>
              <a:t>dict.keys</a:t>
            </a:r>
            <a:r>
              <a:rPr lang="en-US" altLang="ko-KR" sz="1400" dirty="0" smtClean="0"/>
              <a:t>()</a:t>
            </a:r>
            <a:r>
              <a:rPr lang="ko-KR" altLang="en-US" sz="1400" dirty="0" smtClean="0"/>
              <a:t>를 이용해 </a:t>
            </a:r>
            <a:r>
              <a:rPr lang="en-US" altLang="ko-KR" sz="1400" dirty="0" err="1" smtClean="0"/>
              <a:t>dict</a:t>
            </a:r>
            <a:r>
              <a:rPr lang="ko-KR" altLang="en-US" sz="1400" dirty="0" smtClean="0"/>
              <a:t> 내의 모든 </a:t>
            </a:r>
            <a:r>
              <a:rPr lang="en-US" altLang="ko-KR" sz="1400" dirty="0" smtClean="0"/>
              <a:t>key</a:t>
            </a:r>
            <a:r>
              <a:rPr lang="ko-KR" altLang="en-US" sz="1400" dirty="0" smtClean="0"/>
              <a:t>들을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dict_keys</a:t>
            </a:r>
            <a:r>
              <a:rPr lang="en-US" altLang="ko-KR" sz="1400" dirty="0" smtClean="0">
                <a:solidFill>
                  <a:srgbClr val="FF0000"/>
                </a:solidFill>
              </a:rPr>
              <a:t>([key, key, …])</a:t>
            </a:r>
            <a:r>
              <a:rPr lang="ko-KR" altLang="en-US" sz="1400" dirty="0" smtClean="0">
                <a:solidFill>
                  <a:srgbClr val="FF0000"/>
                </a:solidFill>
              </a:rPr>
              <a:t>로 반환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/>
              <a:t>list(</a:t>
            </a:r>
            <a:r>
              <a:rPr lang="en-US" altLang="ko-KR" sz="1400" dirty="0" err="1" smtClean="0"/>
              <a:t>dict.keys</a:t>
            </a:r>
            <a:r>
              <a:rPr lang="en-US" altLang="ko-KR" sz="1400" dirty="0" smtClean="0"/>
              <a:t>())</a:t>
            </a:r>
            <a:r>
              <a:rPr lang="ko-KR" altLang="en-US" sz="1400" dirty="0" smtClean="0"/>
              <a:t>를 통해 이를 </a:t>
            </a:r>
            <a:r>
              <a:rPr lang="en-US" altLang="ko-KR" sz="1400" dirty="0" smtClean="0"/>
              <a:t>list</a:t>
            </a:r>
            <a:r>
              <a:rPr lang="ko-KR" altLang="en-US" sz="1400" dirty="0" smtClean="0"/>
              <a:t>로 변환 가능</a:t>
            </a:r>
            <a:endParaRPr lang="en-US" altLang="ko-KR" sz="1400" dirty="0" smtClean="0"/>
          </a:p>
          <a:p>
            <a:r>
              <a:rPr lang="ko-KR" altLang="en-US" dirty="0" smtClean="0"/>
              <a:t>모든 값 얻기 </a:t>
            </a:r>
            <a:r>
              <a:rPr lang="en-US" altLang="ko-KR" dirty="0" smtClean="0"/>
              <a:t>– values()</a:t>
            </a:r>
          </a:p>
          <a:p>
            <a:r>
              <a:rPr lang="en-US" altLang="ko-KR" sz="1400" dirty="0" err="1" smtClean="0"/>
              <a:t>dict.values</a:t>
            </a:r>
            <a:r>
              <a:rPr lang="en-US" altLang="ko-KR" sz="1400" dirty="0" smtClean="0"/>
              <a:t>()</a:t>
            </a:r>
            <a:r>
              <a:rPr lang="ko-KR" altLang="en-US" sz="1400" dirty="0"/>
              <a:t>를 이용해 </a:t>
            </a:r>
            <a:r>
              <a:rPr lang="en-US" altLang="ko-KR" sz="1400" dirty="0" err="1"/>
              <a:t>dict</a:t>
            </a:r>
            <a:r>
              <a:rPr lang="ko-KR" altLang="en-US" sz="1400" dirty="0"/>
              <a:t> 내의 모든 값</a:t>
            </a:r>
            <a:r>
              <a:rPr lang="ko-KR" altLang="en-US" sz="1400" dirty="0" smtClean="0"/>
              <a:t>들을 </a:t>
            </a:r>
            <a:r>
              <a:rPr lang="en-US" altLang="ko-KR" sz="1400" dirty="0" err="1">
                <a:solidFill>
                  <a:srgbClr val="FF0000"/>
                </a:solidFill>
              </a:rPr>
              <a:t>dict_keys</a:t>
            </a:r>
            <a:r>
              <a:rPr lang="en-US" altLang="ko-KR" sz="1400" dirty="0" smtClean="0">
                <a:solidFill>
                  <a:srgbClr val="FF0000"/>
                </a:solidFill>
              </a:rPr>
              <a:t>([</a:t>
            </a:r>
            <a:r>
              <a:rPr lang="ko-KR" altLang="en-US" sz="1400" dirty="0">
                <a:solidFill>
                  <a:srgbClr val="FF0000"/>
                </a:solidFill>
              </a:rPr>
              <a:t>값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값</a:t>
            </a:r>
            <a:r>
              <a:rPr lang="en-US" altLang="ko-KR" sz="1400" dirty="0" smtClean="0">
                <a:solidFill>
                  <a:srgbClr val="FF0000"/>
                </a:solidFill>
              </a:rPr>
              <a:t>, …])</a:t>
            </a:r>
            <a:r>
              <a:rPr lang="ko-KR" altLang="en-US" sz="1400" dirty="0" smtClean="0">
                <a:solidFill>
                  <a:srgbClr val="FF0000"/>
                </a:solidFill>
              </a:rPr>
              <a:t>으로 </a:t>
            </a:r>
            <a:r>
              <a:rPr lang="ko-KR" altLang="en-US" sz="1400" dirty="0">
                <a:solidFill>
                  <a:srgbClr val="FF0000"/>
                </a:solidFill>
              </a:rPr>
              <a:t>반환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 smtClean="0"/>
              <a:t>list(</a:t>
            </a:r>
            <a:r>
              <a:rPr lang="en-US" altLang="ko-KR" sz="1400" dirty="0" err="1" smtClean="0"/>
              <a:t>dict.values</a:t>
            </a:r>
            <a:r>
              <a:rPr lang="en-US" altLang="ko-KR" sz="1400" dirty="0"/>
              <a:t>())</a:t>
            </a:r>
            <a:r>
              <a:rPr lang="ko-KR" altLang="en-US" sz="1400" dirty="0"/>
              <a:t>를 통해 이를 </a:t>
            </a:r>
            <a:r>
              <a:rPr lang="en-US" altLang="ko-KR" sz="1400" dirty="0"/>
              <a:t>list</a:t>
            </a:r>
            <a:r>
              <a:rPr lang="ko-KR" altLang="en-US" sz="1400" dirty="0"/>
              <a:t>로 변환 </a:t>
            </a:r>
            <a:r>
              <a:rPr lang="ko-KR" altLang="en-US" sz="1400" dirty="0" smtClean="0"/>
              <a:t>가능</a:t>
            </a:r>
            <a:endParaRPr lang="en-US" altLang="ko-KR" sz="1400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/>
              <a:t>dictionary </a:t>
            </a:r>
            <a:r>
              <a:rPr lang="ko-KR" altLang="en-US" dirty="0"/>
              <a:t>조작하기 </a:t>
            </a:r>
            <a:r>
              <a:rPr lang="en-US" altLang="ko-KR" dirty="0" smtClean="0"/>
              <a:t>– 2</a:t>
            </a:r>
            <a:endParaRPr lang="ko-KR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915150" y="2219325"/>
            <a:ext cx="316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&gt;&gt;&gt;’f’ in dict1</a:t>
            </a:r>
          </a:p>
          <a:p>
            <a:r>
              <a:rPr lang="en-US" altLang="ko-KR" sz="1000" dirty="0" smtClean="0"/>
              <a:t>True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15150" y="3289577"/>
            <a:ext cx="2524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&gt;&gt;&gt; dict1.keys()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/>
              <a:t>dict_keys</a:t>
            </a:r>
            <a:r>
              <a:rPr lang="en-US" altLang="ko-KR" sz="1000" dirty="0"/>
              <a:t>([1, 4, 6, 'f</a:t>
            </a:r>
            <a:r>
              <a:rPr lang="en-US" altLang="ko-KR" sz="1000" dirty="0" smtClean="0"/>
              <a:t>'])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&gt;&gt;&gt;list(dict1.keys())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[1, 4, 6, 'f</a:t>
            </a:r>
            <a:r>
              <a:rPr lang="en-US" altLang="ko-KR" sz="1000" dirty="0" smtClean="0"/>
              <a:t>']</a:t>
            </a:r>
            <a:endParaRPr lang="ko-KR" alt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6915150" y="4827514"/>
            <a:ext cx="209550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&gt;&gt;&gt; dict1.values()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/>
              <a:t>dict_values</a:t>
            </a:r>
            <a:r>
              <a:rPr lang="en-US" altLang="ko-KR" sz="1000" dirty="0"/>
              <a:t>([5, 5, 4, 'I'])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list(dict1.values())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[5, 5, 4, 'I']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3577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빈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– {}</a:t>
            </a:r>
          </a:p>
          <a:p>
            <a:r>
              <a:rPr lang="en-US" altLang="ko-KR" sz="1400" dirty="0" smtClean="0"/>
              <a:t>set={} </a:t>
            </a:r>
            <a:r>
              <a:rPr lang="ko-KR" altLang="en-US" sz="1400" dirty="0" smtClean="0"/>
              <a:t>등으로 이용</a:t>
            </a:r>
            <a:endParaRPr lang="en-US" altLang="ko-KR" sz="1400" dirty="0" smtClean="0"/>
          </a:p>
          <a:p>
            <a:r>
              <a:rPr lang="ko-KR" altLang="en-US" dirty="0" smtClean="0"/>
              <a:t>원소가 있는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r>
              <a:rPr lang="en-US" altLang="ko-KR" sz="1400" dirty="0"/>
              <a:t>s</a:t>
            </a:r>
            <a:r>
              <a:rPr lang="en-US" altLang="ko-KR" sz="1400" dirty="0" smtClean="0"/>
              <a:t>et={</a:t>
            </a:r>
            <a:r>
              <a:rPr lang="ko-KR" altLang="en-US" sz="1400" dirty="0" smtClean="0"/>
              <a:t>값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값</a:t>
            </a:r>
            <a:r>
              <a:rPr lang="en-US" altLang="ko-KR" sz="1400" dirty="0" smtClean="0"/>
              <a:t>, …}</a:t>
            </a:r>
            <a:endParaRPr lang="en-US" altLang="ko-KR" sz="1400" dirty="0"/>
          </a:p>
          <a:p>
            <a:r>
              <a:rPr lang="en-US" altLang="ko-KR" dirty="0" smtClean="0"/>
              <a:t>set</a:t>
            </a:r>
            <a:r>
              <a:rPr lang="ko-KR" altLang="en-US" dirty="0" smtClean="0"/>
              <a:t>으로 변환하기 </a:t>
            </a:r>
            <a:r>
              <a:rPr lang="en-US" altLang="ko-KR" dirty="0" smtClean="0"/>
              <a:t>– set(</a:t>
            </a:r>
            <a:r>
              <a:rPr lang="ko-KR" altLang="en-US" dirty="0" smtClean="0"/>
              <a:t>자료</a:t>
            </a:r>
            <a:r>
              <a:rPr lang="en-US" altLang="ko-KR" dirty="0" smtClean="0"/>
              <a:t>)</a:t>
            </a:r>
          </a:p>
          <a:p>
            <a:r>
              <a:rPr lang="en-US" altLang="ko-KR" sz="1400" dirty="0" smtClean="0"/>
              <a:t>set=set(list), set=set(tuple) </a:t>
            </a:r>
            <a:r>
              <a:rPr lang="ko-KR" altLang="en-US" sz="1400" dirty="0" smtClean="0"/>
              <a:t>등을 이용해 변환할 수 있다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 smtClean="0"/>
              <a:t>만들기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29399" y="2219325"/>
            <a:ext cx="2581275" cy="2832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&gt;&gt;&gt;set1={}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&gt;&gt;&gt;set1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{}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&gt;&gt;&gt;set1={1, 2, 3, 4, 5}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&gt;&gt;&gt;set1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{1, 2, 3, 4, 5</a:t>
            </a:r>
            <a:r>
              <a:rPr lang="en-US" altLang="ko-KR" sz="1000" dirty="0" smtClean="0"/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&gt;&gt;&gt;set1=set([1, 2, 3, ‘a’, ‘b’])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&gt;&gt;&gt;set1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{1, 2, 3, 'a', 'b</a:t>
            </a:r>
            <a:r>
              <a:rPr lang="en-US" altLang="ko-KR" sz="1000" dirty="0" smtClean="0"/>
              <a:t>'}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&gt;&gt;&gt;set1=set((1, 3, ‘a’, ‘bf’, 6))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&gt;&gt;&gt;set1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{1, 3, 6, 'bf', 'a'}</a:t>
            </a:r>
          </a:p>
        </p:txBody>
      </p:sp>
    </p:spTree>
    <p:extLst>
      <p:ext uri="{BB962C8B-B14F-4D97-AF65-F5344CB8AC3E}">
        <p14:creationId xmlns:p14="http://schemas.microsoft.com/office/powerpoint/2010/main" val="338305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/>
          <a:lstStyle/>
          <a:p>
            <a:r>
              <a:rPr lang="ko-KR" altLang="en-US" dirty="0"/>
              <a:t>교집합</a:t>
            </a:r>
            <a:r>
              <a:rPr lang="en-US" altLang="ko-KR" dirty="0"/>
              <a:t>, intersection - &amp;, intersection()</a:t>
            </a:r>
          </a:p>
          <a:p>
            <a:r>
              <a:rPr lang="en-US" altLang="ko-KR" sz="1400" dirty="0"/>
              <a:t>s</a:t>
            </a:r>
            <a:r>
              <a:rPr lang="en-US" altLang="ko-KR" sz="1400" dirty="0" smtClean="0"/>
              <a:t>et1.intersection(set2), set1 &amp; set2</a:t>
            </a:r>
            <a:r>
              <a:rPr lang="ko-KR" altLang="en-US" sz="1400" dirty="0"/>
              <a:t>를</a:t>
            </a:r>
            <a:r>
              <a:rPr lang="ko-KR" altLang="en-US" sz="1400" dirty="0" smtClean="0"/>
              <a:t> 이용</a:t>
            </a:r>
            <a:endParaRPr lang="en-US" altLang="ko-KR" sz="1400" dirty="0"/>
          </a:p>
          <a:p>
            <a:r>
              <a:rPr lang="ko-KR" altLang="en-US" dirty="0" smtClean="0"/>
              <a:t>합집합</a:t>
            </a:r>
            <a:r>
              <a:rPr lang="en-US" altLang="ko-KR" dirty="0" smtClean="0"/>
              <a:t> - </a:t>
            </a:r>
            <a:r>
              <a:rPr lang="en-US" altLang="ko-KR" dirty="0"/>
              <a:t>|, union</a:t>
            </a:r>
            <a:r>
              <a:rPr lang="en-US" altLang="ko-KR" dirty="0" smtClean="0"/>
              <a:t>()</a:t>
            </a:r>
          </a:p>
          <a:p>
            <a:r>
              <a:rPr lang="en-US" altLang="ko-KR" sz="1400" dirty="0" smtClean="0"/>
              <a:t>set1.union(set2</a:t>
            </a:r>
            <a:r>
              <a:rPr lang="en-US" altLang="ko-KR" sz="1400" dirty="0"/>
              <a:t>), set1 </a:t>
            </a:r>
            <a:r>
              <a:rPr lang="en-US" altLang="ko-KR" sz="1400" dirty="0" smtClean="0"/>
              <a:t>| set2</a:t>
            </a:r>
            <a:r>
              <a:rPr lang="ko-KR" altLang="en-US" sz="1400" dirty="0" smtClean="0"/>
              <a:t>를 이용</a:t>
            </a:r>
            <a:endParaRPr lang="en-US" altLang="ko-KR" sz="1400" dirty="0"/>
          </a:p>
          <a:p>
            <a:r>
              <a:rPr lang="ko-KR" altLang="en-US" dirty="0" smtClean="0"/>
              <a:t>부분집합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진부분집합</a:t>
            </a:r>
            <a:r>
              <a:rPr lang="ko-KR" altLang="en-US" dirty="0" smtClean="0"/>
              <a:t> </a:t>
            </a:r>
            <a:r>
              <a:rPr lang="en-US" altLang="ko-KR" dirty="0" smtClean="0"/>
              <a:t>- &lt;=, &lt;</a:t>
            </a:r>
            <a:endParaRPr lang="en-US" altLang="ko-KR" dirty="0"/>
          </a:p>
          <a:p>
            <a:r>
              <a:rPr lang="en-US" altLang="ko-KR" sz="1400" dirty="0" smtClean="0"/>
              <a:t>set1&gt;set2, set1&lt;=set2 </a:t>
            </a:r>
            <a:r>
              <a:rPr lang="ko-KR" altLang="en-US" sz="1400" dirty="0" smtClean="0"/>
              <a:t>등을 이용</a:t>
            </a:r>
            <a:endParaRPr lang="en-US" altLang="ko-KR" sz="1400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 smtClean="0"/>
              <a:t>조작하기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76925" y="2219325"/>
            <a:ext cx="1905000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&gt;&gt;&gt; set1={1,2,3,4}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set2={2,4,5,'a'}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set1.intersection(set2)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{2, 4}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set1&amp;set2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{2, 4</a:t>
            </a:r>
            <a:r>
              <a:rPr lang="en-US" altLang="ko-KR" sz="1000" dirty="0" smtClean="0"/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set1|set2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{1, 2, 3, 4, 5, 'a'}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set1.union(set2)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{1, 2, 3, 4, 5, 'a</a:t>
            </a:r>
            <a:r>
              <a:rPr lang="en-US" altLang="ko-KR" sz="1000" dirty="0" smtClean="0"/>
              <a:t>'}</a:t>
            </a:r>
          </a:p>
          <a:p>
            <a:pPr>
              <a:lnSpc>
                <a:spcPct val="150000"/>
              </a:lnSpc>
            </a:pPr>
            <a:r>
              <a:rPr lang="da-DK" altLang="ko-KR" sz="1000" dirty="0"/>
              <a:t>&gt;&gt;&gt; set3={1,2,3,4}</a:t>
            </a:r>
          </a:p>
          <a:p>
            <a:pPr>
              <a:lnSpc>
                <a:spcPct val="150000"/>
              </a:lnSpc>
            </a:pPr>
            <a:r>
              <a:rPr lang="da-DK" altLang="ko-KR" sz="1000" dirty="0"/>
              <a:t>&gt;&gt;&gt; set1&lt;set3</a:t>
            </a:r>
          </a:p>
          <a:p>
            <a:pPr>
              <a:lnSpc>
                <a:spcPct val="150000"/>
              </a:lnSpc>
            </a:pPr>
            <a:r>
              <a:rPr lang="da-DK" altLang="ko-KR" sz="1000" dirty="0"/>
              <a:t>False</a:t>
            </a:r>
          </a:p>
          <a:p>
            <a:pPr>
              <a:lnSpc>
                <a:spcPct val="150000"/>
              </a:lnSpc>
            </a:pPr>
            <a:r>
              <a:rPr lang="da-DK" altLang="ko-KR" sz="1000" dirty="0"/>
              <a:t>&gt;&gt;&gt; set1&lt;=set3</a:t>
            </a:r>
          </a:p>
          <a:p>
            <a:pPr>
              <a:lnSpc>
                <a:spcPct val="150000"/>
              </a:lnSpc>
            </a:pPr>
            <a:r>
              <a:rPr lang="da-DK" altLang="ko-KR" sz="1000" dirty="0"/>
              <a:t>True</a:t>
            </a:r>
          </a:p>
          <a:p>
            <a:pPr>
              <a:lnSpc>
                <a:spcPct val="150000"/>
              </a:lnSpc>
            </a:pPr>
            <a:r>
              <a:rPr lang="da-DK" altLang="ko-KR" sz="1000" dirty="0"/>
              <a:t>&gt;&gt;&gt; set1&lt;set2</a:t>
            </a:r>
          </a:p>
          <a:p>
            <a:pPr>
              <a:lnSpc>
                <a:spcPct val="150000"/>
              </a:lnSpc>
            </a:pPr>
            <a:r>
              <a:rPr lang="da-DK" altLang="ko-KR" sz="1000" dirty="0" smtClean="0"/>
              <a:t>False</a:t>
            </a:r>
            <a:endParaRPr lang="da-DK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18085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/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f : </a:t>
            </a:r>
            <a:r>
              <a:rPr lang="ko-KR" altLang="en-US" dirty="0" smtClean="0"/>
              <a:t>조건의 참 거짓을 보고 참이라면 실행</a:t>
            </a:r>
            <a:endParaRPr lang="en-US" altLang="ko-KR" dirty="0" smtClean="0"/>
          </a:p>
          <a:p>
            <a:r>
              <a:rPr lang="en-US" altLang="ko-KR" dirty="0"/>
              <a:t>e</a:t>
            </a:r>
            <a:r>
              <a:rPr lang="en-US" altLang="ko-KR" dirty="0" smtClean="0"/>
              <a:t>lse : if </a:t>
            </a:r>
            <a:r>
              <a:rPr lang="ko-KR" altLang="en-US" dirty="0" smtClean="0"/>
              <a:t>내에 들어있는 조건이 만족되지 않았을 경우 실행</a:t>
            </a:r>
            <a:endParaRPr lang="en-US" altLang="ko-KR" dirty="0" smtClean="0"/>
          </a:p>
          <a:p>
            <a:r>
              <a:rPr lang="en-US" altLang="ko-KR" dirty="0"/>
              <a:t>w</a:t>
            </a:r>
            <a:r>
              <a:rPr lang="en-US" altLang="ko-KR" dirty="0" smtClean="0"/>
              <a:t>hile : </a:t>
            </a:r>
            <a:r>
              <a:rPr lang="ko-KR" altLang="en-US" dirty="0" smtClean="0"/>
              <a:t>특정 조건이 만족되는 한 루프를 실행</a:t>
            </a:r>
            <a:endParaRPr lang="en-US" altLang="ko-KR" dirty="0" smtClean="0"/>
          </a:p>
          <a:p>
            <a:r>
              <a:rPr lang="en-US" altLang="ko-KR" dirty="0"/>
              <a:t>f</a:t>
            </a:r>
            <a:r>
              <a:rPr lang="en-US" altLang="ko-KR" dirty="0" smtClean="0"/>
              <a:t>or : </a:t>
            </a:r>
            <a:r>
              <a:rPr lang="ko-KR" altLang="en-US" dirty="0"/>
              <a:t>특정 조건이 만족되는 한 루프를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r>
              <a:rPr lang="en-US" altLang="ko-KR" sz="1200" dirty="0"/>
              <a:t>f</a:t>
            </a:r>
            <a:r>
              <a:rPr lang="en-US" altLang="ko-KR" sz="1200" dirty="0" smtClean="0"/>
              <a:t>or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while</a:t>
            </a:r>
            <a:r>
              <a:rPr lang="ko-KR" altLang="en-US" sz="1200" dirty="0" smtClean="0"/>
              <a:t>은 그 기능이나 특성이 매우</a:t>
            </a:r>
            <a:r>
              <a:rPr lang="en-US" altLang="ko-KR" sz="1200" dirty="0"/>
              <a:t> </a:t>
            </a:r>
            <a:r>
              <a:rPr lang="ko-KR" altLang="en-US" sz="1200" dirty="0" err="1" smtClean="0"/>
              <a:t>비슷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하지만 각각의 전문 영역이 있음</a:t>
            </a:r>
            <a:endParaRPr lang="en-US" altLang="ko-KR" sz="1200" dirty="0" smtClean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ko-KR" altLang="en-US" dirty="0"/>
              <a:t>제어문의 종류 </a:t>
            </a:r>
            <a:r>
              <a:rPr lang="en-US" altLang="ko-KR" dirty="0"/>
              <a:t>– if, while, </a:t>
            </a:r>
            <a:r>
              <a:rPr lang="en-US" altLang="ko-KR" dirty="0" smtClean="0"/>
              <a:t>for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332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/>
          <a:lstStyle/>
          <a:p>
            <a:r>
              <a:rPr lang="en-US" altLang="ko-KR" sz="1700" dirty="0" smtClean="0"/>
              <a:t>True : </a:t>
            </a:r>
            <a:r>
              <a:rPr lang="ko-KR" altLang="en-US" sz="1700" dirty="0" smtClean="0"/>
              <a:t>해당 명제가 맞을 경우에 반환되는 값</a:t>
            </a:r>
            <a:r>
              <a:rPr lang="en-US" altLang="ko-KR" sz="1700" dirty="0" smtClean="0"/>
              <a:t>, </a:t>
            </a:r>
            <a:r>
              <a:rPr lang="en-US" altLang="ko-KR" sz="1700" dirty="0" err="1" smtClean="0"/>
              <a:t>int</a:t>
            </a:r>
            <a:r>
              <a:rPr lang="ko-KR" altLang="en-US" sz="1700" dirty="0" smtClean="0"/>
              <a:t>로는 </a:t>
            </a:r>
            <a:r>
              <a:rPr lang="en-US" altLang="ko-KR" sz="1700" dirty="0" smtClean="0"/>
              <a:t>1</a:t>
            </a:r>
            <a:r>
              <a:rPr lang="ko-KR" altLang="en-US" sz="1700" dirty="0" smtClean="0"/>
              <a:t>의 값</a:t>
            </a:r>
            <a:r>
              <a:rPr lang="en-US" altLang="ko-KR" sz="1700" dirty="0" smtClean="0"/>
              <a:t>(</a:t>
            </a:r>
            <a:r>
              <a:rPr lang="ko-KR" altLang="en-US" sz="1700" dirty="0" smtClean="0"/>
              <a:t>또한</a:t>
            </a:r>
            <a:r>
              <a:rPr lang="en-US" altLang="ko-KR" sz="1700" dirty="0" smtClean="0"/>
              <a:t>, 0</a:t>
            </a:r>
            <a:r>
              <a:rPr lang="ko-KR" altLang="en-US" sz="1700" dirty="0" smtClean="0"/>
              <a:t>이 아닌 모든 값은 </a:t>
            </a:r>
            <a:r>
              <a:rPr lang="en-US" altLang="ko-KR" sz="1700" dirty="0" smtClean="0"/>
              <a:t>True</a:t>
            </a:r>
            <a:r>
              <a:rPr lang="ko-KR" altLang="en-US" sz="1700" dirty="0" smtClean="0"/>
              <a:t>로 취급</a:t>
            </a:r>
            <a:r>
              <a:rPr lang="en-US" altLang="ko-KR" sz="1700" dirty="0" smtClean="0"/>
              <a:t>)</a:t>
            </a:r>
          </a:p>
          <a:p>
            <a:r>
              <a:rPr lang="en-US" altLang="ko-KR" sz="1700" dirty="0" smtClean="0"/>
              <a:t>False : </a:t>
            </a:r>
            <a:r>
              <a:rPr lang="ko-KR" altLang="en-US" sz="1700" dirty="0" smtClean="0"/>
              <a:t>해당 명제가 맞지 않을 경우에 반환되는 값</a:t>
            </a:r>
            <a:r>
              <a:rPr lang="en-US" altLang="ko-KR" sz="1700" dirty="0" smtClean="0"/>
              <a:t>, </a:t>
            </a:r>
            <a:r>
              <a:rPr lang="en-US" altLang="ko-KR" sz="1700" dirty="0" err="1" smtClean="0"/>
              <a:t>int</a:t>
            </a:r>
            <a:r>
              <a:rPr lang="ko-KR" altLang="en-US" sz="1700" dirty="0" smtClean="0"/>
              <a:t>로는 </a:t>
            </a:r>
            <a:r>
              <a:rPr lang="en-US" altLang="ko-KR" sz="1700" dirty="0" smtClean="0"/>
              <a:t>0</a:t>
            </a:r>
            <a:r>
              <a:rPr lang="ko-KR" altLang="en-US" sz="1700" dirty="0" smtClean="0"/>
              <a:t>의 값</a:t>
            </a:r>
            <a:r>
              <a:rPr lang="en-US" altLang="ko-KR" sz="1700" dirty="0"/>
              <a:t>(</a:t>
            </a:r>
            <a:r>
              <a:rPr lang="ko-KR" altLang="en-US" sz="1700" dirty="0" smtClean="0"/>
              <a:t>기타 빈 것들은 모두 </a:t>
            </a:r>
            <a:r>
              <a:rPr lang="en-US" altLang="ko-KR" sz="1700" dirty="0" smtClean="0"/>
              <a:t>False</a:t>
            </a:r>
            <a:r>
              <a:rPr lang="ko-KR" altLang="en-US" sz="1700" dirty="0" smtClean="0"/>
              <a:t>로 취급</a:t>
            </a:r>
            <a:r>
              <a:rPr lang="en-US" altLang="ko-KR" sz="1700" dirty="0" smtClean="0"/>
              <a:t>)</a:t>
            </a:r>
            <a:endParaRPr lang="en-US" altLang="ko-KR" sz="1700" dirty="0"/>
          </a:p>
          <a:p>
            <a:r>
              <a:rPr lang="en-US" altLang="ko-KR" dirty="0" smtClean="0"/>
              <a:t>If</a:t>
            </a:r>
            <a:r>
              <a:rPr lang="ko-KR" altLang="en-US" dirty="0" smtClean="0"/>
              <a:t>문의 구조 </a:t>
            </a:r>
            <a:r>
              <a:rPr lang="en-US" altLang="ko-KR" dirty="0" smtClean="0"/>
              <a:t>:</a:t>
            </a:r>
          </a:p>
          <a:p>
            <a:endParaRPr lang="en-US" altLang="ko-KR" dirty="0"/>
          </a:p>
          <a:p>
            <a:r>
              <a:rPr lang="en-US" altLang="ko-KR" dirty="0" smtClean="0"/>
              <a:t>                    </a:t>
            </a:r>
            <a:r>
              <a:rPr lang="ko-KR" altLang="en-US" sz="1200" dirty="0" smtClean="0">
                <a:solidFill>
                  <a:srgbClr val="FF0000"/>
                </a:solidFill>
              </a:rPr>
              <a:t>뒤에 </a:t>
            </a:r>
            <a:r>
              <a:rPr lang="en-US" altLang="ko-KR" sz="1200" dirty="0" smtClean="0">
                <a:solidFill>
                  <a:srgbClr val="FF0000"/>
                </a:solidFill>
              </a:rPr>
              <a:t>: </a:t>
            </a:r>
            <a:r>
              <a:rPr lang="ko-KR" altLang="en-US" sz="1200" dirty="0" smtClean="0">
                <a:solidFill>
                  <a:srgbClr val="FF0000"/>
                </a:solidFill>
              </a:rPr>
              <a:t>넣기 필수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dirty="0" err="1" smtClean="0"/>
              <a:t>조건문이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를 반환할 때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아래의 프로그램을 시행</a:t>
            </a:r>
            <a:endParaRPr lang="en-US" altLang="ko-KR" dirty="0" smtClean="0"/>
          </a:p>
          <a:p>
            <a:r>
              <a:rPr lang="en-US" altLang="ko-KR" dirty="0" smtClean="0"/>
              <a:t>False</a:t>
            </a:r>
            <a:r>
              <a:rPr lang="ko-KR" altLang="en-US" dirty="0" smtClean="0"/>
              <a:t>를 반환하면 </a:t>
            </a:r>
            <a:r>
              <a:rPr lang="en-US" altLang="ko-KR" dirty="0" smtClean="0"/>
              <a:t>else</a:t>
            </a:r>
            <a:r>
              <a:rPr lang="ko-KR" altLang="en-US" dirty="0" smtClean="0"/>
              <a:t>의 프로그램을 실행</a:t>
            </a:r>
            <a:endParaRPr lang="en-US" altLang="ko-KR" dirty="0" smtClean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의 이용 </a:t>
            </a:r>
            <a:r>
              <a:rPr lang="en-US" altLang="ko-KR" dirty="0"/>
              <a:t>- </a:t>
            </a:r>
            <a:r>
              <a:rPr lang="en-US" altLang="ko-KR" dirty="0" smtClean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</a:t>
            </a:r>
            <a:r>
              <a:rPr lang="en-US" altLang="ko-KR" dirty="0" smtClean="0"/>
              <a:t>alse</a:t>
            </a:r>
            <a:endParaRPr lang="ko-KR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948906" y="3853200"/>
            <a:ext cx="16303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&gt;&gt;&gt;If … :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        {      …      }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&gt;&gt;&gt;else: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        {      …      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21568" y="4635950"/>
            <a:ext cx="245852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&gt;&gt;&gt;small=True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&gt;&gt;&gt;if small: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        print(‘A cat’)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      else: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        print(‘A bear’)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‘A cat’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03919" y="3419207"/>
            <a:ext cx="3286664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&gt;&gt;&gt;x=4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&gt;&gt;&gt;x==5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False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&gt;&gt;&gt;x==4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True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2122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>
            <a:normAutofit/>
          </a:bodyPr>
          <a:lstStyle/>
          <a:p>
            <a:r>
              <a:rPr lang="en-US" altLang="ko-KR" dirty="0"/>
              <a:t>w</a:t>
            </a:r>
            <a:r>
              <a:rPr lang="en-US" altLang="ko-KR" dirty="0" smtClean="0"/>
              <a:t>hile : </a:t>
            </a:r>
            <a:r>
              <a:rPr lang="ko-KR" altLang="en-US" dirty="0" err="1" smtClean="0"/>
              <a:t>조건문이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일 동안 계속 </a:t>
            </a:r>
            <a:r>
              <a:rPr lang="en-US" altLang="ko-KR" dirty="0" smtClean="0"/>
              <a:t>loop</a:t>
            </a:r>
            <a:r>
              <a:rPr lang="ko-KR" altLang="en-US" dirty="0" smtClean="0"/>
              <a:t>를 실행</a:t>
            </a:r>
            <a:endParaRPr lang="en-US" altLang="ko-KR" dirty="0" smtClean="0"/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뒤에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넣기 필수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b</a:t>
            </a:r>
            <a:r>
              <a:rPr lang="en-US" altLang="ko-KR" dirty="0" smtClean="0"/>
              <a:t>reak : </a:t>
            </a:r>
            <a:r>
              <a:rPr lang="ko-KR" altLang="en-US" dirty="0" smtClean="0"/>
              <a:t>특정 조건을 만족하면 </a:t>
            </a:r>
            <a:r>
              <a:rPr lang="en-US" altLang="ko-KR" dirty="0" smtClean="0"/>
              <a:t>loop</a:t>
            </a:r>
            <a:r>
              <a:rPr lang="ko-KR" altLang="en-US" dirty="0" smtClean="0"/>
              <a:t>를 즉시 탈출하라</a:t>
            </a:r>
            <a:endParaRPr lang="en-US" altLang="ko-KR" dirty="0" smtClean="0"/>
          </a:p>
          <a:p>
            <a:r>
              <a:rPr lang="en-US" altLang="ko-KR" sz="1200" dirty="0" smtClean="0"/>
              <a:t>if : else</a:t>
            </a:r>
            <a:r>
              <a:rPr lang="ko-KR" altLang="en-US" sz="1200" dirty="0" smtClean="0"/>
              <a:t>가 </a:t>
            </a:r>
            <a:r>
              <a:rPr lang="ko-KR" altLang="en-US" sz="1200" dirty="0" err="1" smtClean="0"/>
              <a:t>없을경우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– if</a:t>
            </a:r>
            <a:r>
              <a:rPr lang="ko-KR" altLang="en-US" sz="1200" dirty="0" smtClean="0"/>
              <a:t>문의 조건에 걸리지 않는 한 계속 </a:t>
            </a:r>
            <a:r>
              <a:rPr lang="en-US" altLang="ko-KR" sz="1200" dirty="0" smtClean="0"/>
              <a:t>loop</a:t>
            </a:r>
            <a:r>
              <a:rPr lang="ko-KR" altLang="en-US" sz="1200" dirty="0" smtClean="0"/>
              <a:t>를 수행하라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400" dirty="0" err="1" smtClean="0"/>
              <a:t>무한루프</a:t>
            </a:r>
            <a:r>
              <a:rPr lang="ko-KR" altLang="en-US" sz="1400" dirty="0" smtClean="0"/>
              <a:t> 만들기</a:t>
            </a:r>
            <a:r>
              <a:rPr lang="en-US" altLang="ko-KR" sz="1400" dirty="0" smtClean="0"/>
              <a:t>?</a:t>
            </a:r>
          </a:p>
          <a:p>
            <a:r>
              <a:rPr lang="en-US" altLang="ko-KR" sz="1200" dirty="0"/>
              <a:t>w</a:t>
            </a:r>
            <a:r>
              <a:rPr lang="en-US" altLang="ko-KR" sz="1200" dirty="0" smtClean="0"/>
              <a:t>hile True: </a:t>
            </a:r>
            <a:r>
              <a:rPr lang="ko-KR" altLang="en-US" sz="1200" dirty="0" smtClean="0"/>
              <a:t>로 시작하면 </a:t>
            </a:r>
            <a:r>
              <a:rPr lang="ko-KR" altLang="en-US" sz="1200" dirty="0" err="1" smtClean="0"/>
              <a:t>조건문이</a:t>
            </a:r>
            <a:r>
              <a:rPr lang="ko-KR" altLang="en-US" sz="1200" dirty="0" smtClean="0"/>
              <a:t> 언제나 </a:t>
            </a:r>
            <a:r>
              <a:rPr lang="en-US" altLang="ko-KR" sz="1200" dirty="0" smtClean="0"/>
              <a:t>True</a:t>
            </a:r>
            <a:r>
              <a:rPr lang="ko-KR" altLang="en-US" sz="1200" dirty="0" smtClean="0"/>
              <a:t>가 되어 </a:t>
            </a:r>
            <a:r>
              <a:rPr lang="ko-KR" altLang="en-US" sz="1200" dirty="0" err="1" smtClean="0"/>
              <a:t>무한루프가</a:t>
            </a:r>
            <a:r>
              <a:rPr lang="ko-KR" altLang="en-US" sz="1200" dirty="0" smtClean="0"/>
              <a:t> 된다</a:t>
            </a:r>
            <a:endParaRPr lang="en-US" altLang="ko-KR" sz="1200" dirty="0" smtClean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의 이용 </a:t>
            </a:r>
            <a:r>
              <a:rPr lang="en-US" altLang="ko-KR" dirty="0" smtClean="0"/>
              <a:t>– break, </a:t>
            </a:r>
            <a:r>
              <a:rPr lang="ko-KR" altLang="en-US" dirty="0" err="1" smtClean="0"/>
              <a:t>무한루프</a:t>
            </a:r>
            <a:endParaRPr lang="ko-KR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461184" y="2219325"/>
            <a:ext cx="3260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&gt;&gt;&gt;a=0</a:t>
            </a:r>
          </a:p>
          <a:p>
            <a:r>
              <a:rPr lang="en-US" altLang="ko-KR" sz="1000" dirty="0" smtClean="0"/>
              <a:t>&gt;&gt;&gt;while a&lt;4: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  print(‘b’)</a:t>
            </a:r>
          </a:p>
          <a:p>
            <a:r>
              <a:rPr lang="en-US" altLang="ko-KR" sz="1000" dirty="0" smtClean="0"/>
              <a:t>        a+=1</a:t>
            </a:r>
          </a:p>
          <a:p>
            <a:endParaRPr lang="en-US" altLang="ko-KR" sz="1000" dirty="0"/>
          </a:p>
          <a:p>
            <a:r>
              <a:rPr lang="en-US" altLang="ko-KR" sz="1000" dirty="0"/>
              <a:t>b</a:t>
            </a:r>
            <a:endParaRPr lang="en-US" altLang="ko-KR" sz="1000" dirty="0" smtClean="0"/>
          </a:p>
          <a:p>
            <a:r>
              <a:rPr lang="en-US" altLang="ko-KR" sz="1000" dirty="0"/>
              <a:t>b</a:t>
            </a:r>
            <a:endParaRPr lang="en-US" altLang="ko-KR" sz="1000" dirty="0" smtClean="0"/>
          </a:p>
          <a:p>
            <a:r>
              <a:rPr lang="en-US" altLang="ko-KR" sz="1000" dirty="0"/>
              <a:t>b</a:t>
            </a:r>
            <a:endParaRPr lang="en-US" altLang="ko-KR" sz="1000" dirty="0" smtClean="0"/>
          </a:p>
          <a:p>
            <a:r>
              <a:rPr lang="en-US" altLang="ko-KR" sz="1000" dirty="0"/>
              <a:t>b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6461184" y="3922078"/>
            <a:ext cx="306237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&gt;&gt;&gt;a=1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&gt;&gt;&gt;while a&lt;50: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print(‘b’)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if a%5==0: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break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         a+=1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r>
              <a:rPr lang="pt-BR" altLang="ko-KR" sz="1000" dirty="0" smtClean="0"/>
              <a:t>b</a:t>
            </a:r>
            <a:endParaRPr lang="pt-BR" altLang="ko-KR" sz="1000" dirty="0"/>
          </a:p>
          <a:p>
            <a:r>
              <a:rPr lang="pt-BR" altLang="ko-KR" sz="1000" dirty="0" smtClean="0"/>
              <a:t>b</a:t>
            </a:r>
            <a:endParaRPr lang="pt-BR" altLang="ko-KR" sz="1000" dirty="0"/>
          </a:p>
          <a:p>
            <a:r>
              <a:rPr lang="pt-BR" altLang="ko-KR" sz="1000" dirty="0" smtClean="0"/>
              <a:t>b</a:t>
            </a:r>
            <a:endParaRPr lang="pt-BR" altLang="ko-KR" sz="1000" dirty="0"/>
          </a:p>
          <a:p>
            <a:r>
              <a:rPr lang="pt-BR" altLang="ko-KR" sz="1000" dirty="0" smtClean="0"/>
              <a:t>b</a:t>
            </a:r>
            <a:endParaRPr lang="pt-BR" altLang="ko-KR" sz="1000" dirty="0"/>
          </a:p>
          <a:p>
            <a:r>
              <a:rPr lang="pt-BR" altLang="ko-KR" sz="1000" dirty="0" smtClean="0"/>
              <a:t>b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416820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/>
          <a:lstStyle/>
          <a:p>
            <a:r>
              <a:rPr lang="en-US" altLang="ko-KR" dirty="0"/>
              <a:t>c</a:t>
            </a:r>
            <a:r>
              <a:rPr lang="en-US" altLang="ko-KR" dirty="0" smtClean="0"/>
              <a:t>ontinue : </a:t>
            </a:r>
            <a:r>
              <a:rPr lang="ko-KR" altLang="en-US" dirty="0" err="1" smtClean="0"/>
              <a:t>반복문을</a:t>
            </a:r>
            <a:r>
              <a:rPr lang="ko-KR" altLang="en-US" dirty="0" smtClean="0"/>
              <a:t> 중단하고는 싶지만 아예 빠져나오는 것이 아니라 다음 시퀀스로 넘어가고 싶을 때</a:t>
            </a:r>
            <a:endParaRPr lang="en-US" altLang="ko-KR" dirty="0" smtClean="0"/>
          </a:p>
          <a:p>
            <a:r>
              <a:rPr lang="en-US" altLang="ko-KR" sz="1400" dirty="0" smtClean="0"/>
              <a:t>‘</a:t>
            </a:r>
            <a:r>
              <a:rPr lang="ko-KR" altLang="en-US" sz="1400" dirty="0" err="1" smtClean="0"/>
              <a:t>반복문의</a:t>
            </a:r>
            <a:r>
              <a:rPr lang="ko-KR" altLang="en-US" sz="1400" dirty="0" smtClean="0"/>
              <a:t> 시행을 중단하고 </a:t>
            </a:r>
            <a:r>
              <a:rPr lang="en-US" altLang="ko-KR" sz="1400" dirty="0" smtClean="0"/>
              <a:t>loop</a:t>
            </a:r>
            <a:r>
              <a:rPr lang="ko-KR" altLang="en-US" sz="1400" dirty="0" smtClean="0"/>
              <a:t>의 처음으로 돌아가라</a:t>
            </a:r>
            <a:r>
              <a:rPr lang="en-US" altLang="ko-KR" sz="1400" dirty="0" smtClean="0"/>
              <a:t>’</a:t>
            </a:r>
          </a:p>
          <a:p>
            <a:endParaRPr lang="en-US" altLang="ko-KR" sz="1400" dirty="0"/>
          </a:p>
          <a:p>
            <a:r>
              <a:rPr lang="en-US" altLang="ko-KR" dirty="0" smtClean="0"/>
              <a:t>else : while</a:t>
            </a:r>
            <a:r>
              <a:rPr lang="ko-KR" altLang="en-US" dirty="0" smtClean="0"/>
              <a:t>문이 </a:t>
            </a:r>
            <a:r>
              <a:rPr lang="en-US" altLang="ko-KR" dirty="0" smtClean="0"/>
              <a:t>break</a:t>
            </a:r>
            <a:r>
              <a:rPr lang="ko-KR" altLang="en-US" dirty="0" smtClean="0"/>
              <a:t>의 작용없이 모든 루프가 끝났을 때 마지막으로 작동</a:t>
            </a:r>
            <a:endParaRPr lang="en-US" altLang="ko-KR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 smtClean="0"/>
              <a:t>while</a:t>
            </a:r>
            <a:r>
              <a:rPr lang="ko-KR" altLang="en-US" dirty="0" smtClean="0"/>
              <a:t>의 이용 </a:t>
            </a:r>
            <a:r>
              <a:rPr lang="en-US" altLang="ko-KR" dirty="0" smtClean="0"/>
              <a:t>- continue</a:t>
            </a:r>
            <a:r>
              <a:rPr lang="en-US" altLang="ko-KR" dirty="0"/>
              <a:t>, else</a:t>
            </a:r>
            <a:endParaRPr lang="ko-KR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8652293" y="2786333"/>
            <a:ext cx="410617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&gt;&gt;&gt;a=0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&gt;&gt;&gt;while a&lt;10: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if a%2==0: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          print(‘even’, a)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a+=1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else: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a+=1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continue</a:t>
            </a:r>
          </a:p>
          <a:p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nl-NL" altLang="ko-KR" sz="1000" dirty="0"/>
              <a:t>even 0</a:t>
            </a:r>
          </a:p>
          <a:p>
            <a:r>
              <a:rPr lang="nl-NL" altLang="ko-KR" sz="1000" dirty="0"/>
              <a:t>even 2</a:t>
            </a:r>
          </a:p>
          <a:p>
            <a:r>
              <a:rPr lang="nl-NL" altLang="ko-KR" sz="1000" dirty="0"/>
              <a:t>even 4</a:t>
            </a:r>
          </a:p>
          <a:p>
            <a:r>
              <a:rPr lang="nl-NL" altLang="ko-KR" sz="1000" dirty="0"/>
              <a:t>even 6</a:t>
            </a:r>
          </a:p>
          <a:p>
            <a:r>
              <a:rPr lang="nl-NL" altLang="ko-KR" sz="1000" dirty="0"/>
              <a:t>even 8</a:t>
            </a:r>
            <a:endParaRPr lang="en-US" altLang="ko-KR" sz="1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28650" y="4164012"/>
            <a:ext cx="2751826" cy="2588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ko-KR" sz="1000" dirty="0" smtClean="0"/>
              <a:t>&gt;&gt;&gt;a=1</a:t>
            </a:r>
          </a:p>
          <a:p>
            <a:pPr>
              <a:lnSpc>
                <a:spcPts val="1400"/>
              </a:lnSpc>
            </a:pPr>
            <a:r>
              <a:rPr lang="en-US" altLang="ko-KR" sz="1000" dirty="0" smtClean="0"/>
              <a:t>&gt;&gt;&gt;while a&lt;10: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if a%10==0: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print(‘I found it’)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break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a+=1</a:t>
            </a:r>
          </a:p>
          <a:p>
            <a:pPr>
              <a:lnSpc>
                <a:spcPts val="1400"/>
              </a:lnSpc>
            </a:pPr>
            <a:r>
              <a:rPr lang="en-US" altLang="ko-KR" sz="1000" dirty="0" smtClean="0"/>
              <a:t>         else:</a:t>
            </a:r>
          </a:p>
          <a:p>
            <a:pPr>
              <a:lnSpc>
                <a:spcPts val="1400"/>
              </a:lnSpc>
            </a:pPr>
            <a:r>
              <a:rPr lang="en-US" altLang="ko-KR" sz="1000" dirty="0" smtClean="0"/>
              <a:t>            a+=1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continue</a:t>
            </a:r>
          </a:p>
          <a:p>
            <a:pPr>
              <a:lnSpc>
                <a:spcPts val="1400"/>
              </a:lnSpc>
            </a:pPr>
            <a:r>
              <a:rPr lang="en-US" altLang="ko-KR" sz="1000" dirty="0" smtClean="0"/>
              <a:t>       else: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print(‘I failed’)</a:t>
            </a:r>
          </a:p>
          <a:p>
            <a:pPr>
              <a:lnSpc>
                <a:spcPts val="1400"/>
              </a:lnSpc>
            </a:pPr>
            <a:endParaRPr lang="en-US" altLang="ko-KR" sz="1000" dirty="0" smtClean="0"/>
          </a:p>
          <a:p>
            <a:pPr>
              <a:lnSpc>
                <a:spcPts val="1400"/>
              </a:lnSpc>
            </a:pPr>
            <a:endParaRPr lang="en-US" altLang="ko-KR" sz="1000" dirty="0"/>
          </a:p>
          <a:p>
            <a:pPr>
              <a:lnSpc>
                <a:spcPts val="1400"/>
              </a:lnSpc>
            </a:pPr>
            <a:r>
              <a:rPr lang="en-US" altLang="ko-KR" sz="1000" dirty="0"/>
              <a:t>I failed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144688" y="4164012"/>
            <a:ext cx="2751826" cy="2588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ko-KR" sz="1000" dirty="0" smtClean="0"/>
              <a:t>&gt;&gt;&gt;a=1</a:t>
            </a:r>
          </a:p>
          <a:p>
            <a:pPr>
              <a:lnSpc>
                <a:spcPts val="1400"/>
              </a:lnSpc>
            </a:pPr>
            <a:r>
              <a:rPr lang="en-US" altLang="ko-KR" sz="1000" dirty="0" smtClean="0"/>
              <a:t>&gt;&gt;&gt;while a&lt;10: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if a%10==5: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print(‘I found it’)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break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a+=1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else: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a+=1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continue</a:t>
            </a:r>
          </a:p>
          <a:p>
            <a:pPr>
              <a:lnSpc>
                <a:spcPts val="1400"/>
              </a:lnSpc>
            </a:pPr>
            <a:r>
              <a:rPr lang="en-US" altLang="ko-KR" sz="1000" dirty="0" smtClean="0"/>
              <a:t>       else: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print(‘I failed’)</a:t>
            </a:r>
          </a:p>
          <a:p>
            <a:pPr>
              <a:lnSpc>
                <a:spcPts val="1400"/>
              </a:lnSpc>
            </a:pPr>
            <a:endParaRPr lang="en-US" altLang="ko-KR" sz="1000" dirty="0" smtClean="0"/>
          </a:p>
          <a:p>
            <a:pPr>
              <a:lnSpc>
                <a:spcPts val="1400"/>
              </a:lnSpc>
            </a:pPr>
            <a:endParaRPr lang="en-US" altLang="ko-KR" sz="1000" dirty="0" smtClean="0"/>
          </a:p>
          <a:p>
            <a:pPr>
              <a:lnSpc>
                <a:spcPts val="1400"/>
              </a:lnSpc>
            </a:pPr>
            <a:r>
              <a:rPr lang="en-US" altLang="ko-KR" sz="1000" dirty="0"/>
              <a:t>I found it</a:t>
            </a:r>
          </a:p>
        </p:txBody>
      </p:sp>
    </p:spTree>
    <p:extLst>
      <p:ext uri="{BB962C8B-B14F-4D97-AF65-F5344CB8AC3E}">
        <p14:creationId xmlns:p14="http://schemas.microsoft.com/office/powerpoint/2010/main" val="232421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>
            <a:normAutofit/>
          </a:bodyPr>
          <a:lstStyle/>
          <a:p>
            <a:r>
              <a:rPr lang="en-US" altLang="ko-KR" sz="1600" dirty="0" smtClean="0"/>
              <a:t>for : </a:t>
            </a:r>
            <a:r>
              <a:rPr lang="ko-KR" altLang="en-US" sz="1600" dirty="0" err="1"/>
              <a:t>조건문이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True</a:t>
            </a:r>
            <a:r>
              <a:rPr lang="ko-KR" altLang="en-US" sz="1600" dirty="0"/>
              <a:t>일 동안 계속 </a:t>
            </a:r>
            <a:r>
              <a:rPr lang="en-US" altLang="ko-KR" sz="1600" dirty="0"/>
              <a:t>loop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실행</a:t>
            </a:r>
            <a:endParaRPr lang="en-US" altLang="ko-KR" sz="1600" dirty="0" smtClean="0"/>
          </a:p>
          <a:p>
            <a:r>
              <a:rPr lang="ko-KR" altLang="en-US" sz="1200" dirty="0" smtClean="0"/>
              <a:t>특징 </a:t>
            </a:r>
            <a:r>
              <a:rPr lang="en-US" altLang="ko-KR" sz="1200" dirty="0" smtClean="0"/>
              <a:t>: </a:t>
            </a:r>
            <a:r>
              <a:rPr lang="ko-KR" altLang="en-US" sz="1200" dirty="0">
                <a:solidFill>
                  <a:srgbClr val="FF0000"/>
                </a:solidFill>
              </a:rPr>
              <a:t>뒤에 </a:t>
            </a:r>
            <a:r>
              <a:rPr lang="en-US" altLang="ko-KR" sz="1200" dirty="0">
                <a:solidFill>
                  <a:srgbClr val="FF0000"/>
                </a:solidFill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</a:rPr>
              <a:t>넣기 </a:t>
            </a:r>
            <a:r>
              <a:rPr lang="ko-KR" altLang="en-US" sz="1200" dirty="0" smtClean="0">
                <a:solidFill>
                  <a:srgbClr val="FF0000"/>
                </a:solidFill>
              </a:rPr>
              <a:t>필수</a:t>
            </a:r>
            <a:r>
              <a:rPr lang="en-US" altLang="ko-KR" sz="1200" dirty="0" smtClean="0">
                <a:solidFill>
                  <a:srgbClr val="FF0000"/>
                </a:solidFill>
              </a:rPr>
              <a:t>,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a&lt;10 </a:t>
            </a:r>
            <a:r>
              <a:rPr lang="ko-KR" altLang="en-US" sz="1200" dirty="0" smtClean="0">
                <a:solidFill>
                  <a:srgbClr val="FF0000"/>
                </a:solidFill>
              </a:rPr>
              <a:t>등의 부등식 조건 이용 불가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사전에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정의되지 않은 변수를 </a:t>
            </a:r>
            <a:r>
              <a:rPr lang="en-US" altLang="ko-KR" sz="1200" dirty="0" smtClean="0">
                <a:solidFill>
                  <a:srgbClr val="FF0000"/>
                </a:solidFill>
              </a:rPr>
              <a:t>‘</a:t>
            </a:r>
            <a:r>
              <a:rPr lang="ko-KR" altLang="en-US" sz="1200" dirty="0" smtClean="0">
                <a:solidFill>
                  <a:srgbClr val="FF0000"/>
                </a:solidFill>
              </a:rPr>
              <a:t>해당 조건을 만족하는 모든 변수에 대해</a:t>
            </a:r>
            <a:r>
              <a:rPr lang="en-US" altLang="ko-KR" sz="1200" dirty="0" smtClean="0">
                <a:solidFill>
                  <a:srgbClr val="FF0000"/>
                </a:solidFill>
              </a:rPr>
              <a:t>’</a:t>
            </a:r>
            <a:r>
              <a:rPr lang="ko-KR" altLang="en-US" sz="1200" dirty="0" smtClean="0">
                <a:solidFill>
                  <a:srgbClr val="FF0000"/>
                </a:solidFill>
              </a:rPr>
              <a:t>의 의미로 이용 가능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600" dirty="0"/>
              <a:t>i</a:t>
            </a:r>
            <a:r>
              <a:rPr lang="en-US" altLang="ko-KR" sz="1600" dirty="0" smtClean="0"/>
              <a:t>n : </a:t>
            </a:r>
            <a:r>
              <a:rPr lang="ko-KR" altLang="en-US" sz="1600" dirty="0" smtClean="0"/>
              <a:t>변수의 값이 특정 집합 안에 들어있다면 </a:t>
            </a:r>
            <a:r>
              <a:rPr lang="en-US" altLang="ko-KR" sz="1600" dirty="0" smtClean="0"/>
              <a:t>True</a:t>
            </a:r>
            <a:r>
              <a:rPr lang="ko-KR" altLang="en-US" sz="1600" dirty="0" smtClean="0"/>
              <a:t>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아니라면 </a:t>
            </a:r>
            <a:r>
              <a:rPr lang="en-US" altLang="ko-KR" sz="1600" dirty="0" smtClean="0"/>
              <a:t>False</a:t>
            </a:r>
            <a:r>
              <a:rPr lang="ko-KR" altLang="en-US" sz="1600" dirty="0" smtClean="0"/>
              <a:t>를 반환</a:t>
            </a:r>
            <a:endParaRPr lang="en-US" altLang="ko-KR" sz="1600" dirty="0"/>
          </a:p>
          <a:p>
            <a:r>
              <a:rPr lang="en-US" altLang="ko-KR" sz="1600" dirty="0"/>
              <a:t>r</a:t>
            </a:r>
            <a:r>
              <a:rPr lang="en-US" altLang="ko-KR" sz="1600" dirty="0" smtClean="0"/>
              <a:t>ange</a:t>
            </a:r>
            <a:r>
              <a:rPr lang="ko-KR" altLang="en-US" sz="1600" dirty="0" smtClean="0"/>
              <a:t>함수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특정 구간 내의 정수들의 집합을 나타냄 </a:t>
            </a:r>
            <a:r>
              <a:rPr lang="en-US" altLang="ko-KR" sz="1600" dirty="0" smtClean="0"/>
              <a:t>– ‘</a:t>
            </a:r>
            <a:r>
              <a:rPr lang="ko-KR" altLang="en-US" sz="1600" dirty="0" err="1" smtClean="0"/>
              <a:t>정의역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을 나타낼 수 있음</a:t>
            </a:r>
            <a:endParaRPr lang="en-US" altLang="ko-KR" sz="1600" dirty="0" smtClean="0"/>
          </a:p>
          <a:p>
            <a:r>
              <a:rPr lang="en-US" altLang="ko-KR" sz="1400" dirty="0"/>
              <a:t>r</a:t>
            </a:r>
            <a:r>
              <a:rPr lang="en-US" altLang="ko-KR" sz="1400" dirty="0" smtClean="0"/>
              <a:t>ange(start, stop, step)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step</a:t>
            </a:r>
            <a:r>
              <a:rPr lang="ko-KR" altLang="en-US" sz="1400" dirty="0"/>
              <a:t>이 </a:t>
            </a:r>
            <a:r>
              <a:rPr lang="en-US" altLang="ko-KR" sz="1400" dirty="0"/>
              <a:t>1</a:t>
            </a:r>
            <a:r>
              <a:rPr lang="ko-KR" altLang="en-US" sz="1400" dirty="0"/>
              <a:t>이면 </a:t>
            </a:r>
            <a:r>
              <a:rPr lang="en-US" altLang="ko-KR" sz="1400" dirty="0" smtClean="0"/>
              <a:t>(start, stop)</a:t>
            </a:r>
            <a:r>
              <a:rPr lang="ko-KR" altLang="en-US" sz="1400" dirty="0" smtClean="0"/>
              <a:t>으로 </a:t>
            </a:r>
            <a:r>
              <a:rPr lang="ko-KR" altLang="en-US" sz="1400" dirty="0"/>
              <a:t>줄일 수 있음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 smtClean="0"/>
              <a:t>(, stop)</a:t>
            </a:r>
            <a:r>
              <a:rPr lang="ko-KR" altLang="en-US" sz="1400" dirty="0" smtClean="0"/>
              <a:t>이면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부터 </a:t>
            </a:r>
            <a:r>
              <a:rPr lang="en-US" altLang="ko-KR" sz="1400" dirty="0" smtClean="0"/>
              <a:t>stop-1</a:t>
            </a:r>
            <a:r>
              <a:rPr lang="ko-KR" altLang="en-US" sz="1400" dirty="0" smtClean="0"/>
              <a:t>까지의 정수를 </a:t>
            </a:r>
            <a:r>
              <a:rPr lang="ko-KR" altLang="en-US" sz="1400" dirty="0"/>
              <a:t>나타냄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s</a:t>
            </a:r>
            <a:r>
              <a:rPr lang="en-US" altLang="ko-KR" sz="1400" dirty="0" smtClean="0"/>
              <a:t>tep</a:t>
            </a:r>
            <a:r>
              <a:rPr lang="ko-KR" altLang="en-US" sz="1400" dirty="0" smtClean="0"/>
              <a:t>이 음의 값이면 역방향으로 진행한다는 뜻</a:t>
            </a:r>
            <a:endParaRPr lang="en-US" altLang="ko-KR" sz="1400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의 이용 </a:t>
            </a:r>
            <a:r>
              <a:rPr lang="en-US" altLang="ko-KR" dirty="0" smtClean="0"/>
              <a:t>– in, range </a:t>
            </a:r>
            <a:r>
              <a:rPr lang="ko-KR" altLang="en-US" dirty="0" smtClean="0"/>
              <a:t>함수</a:t>
            </a:r>
            <a:endParaRPr lang="ko-KR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8423335" y="3112154"/>
            <a:ext cx="30537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&gt;&gt;&gt; for a in range (0, 10, 3):</a:t>
            </a:r>
          </a:p>
          <a:p>
            <a:r>
              <a:rPr lang="en-US" altLang="ko-KR" sz="1000" dirty="0" smtClean="0"/>
              <a:t>           if </a:t>
            </a:r>
            <a:r>
              <a:rPr lang="en-US" altLang="ko-KR" sz="1000" dirty="0"/>
              <a:t>a%2==0:</a:t>
            </a:r>
          </a:p>
          <a:p>
            <a:r>
              <a:rPr lang="en-US" altLang="ko-KR" sz="1000" dirty="0" smtClean="0"/>
              <a:t>                print</a:t>
            </a:r>
            <a:r>
              <a:rPr lang="en-US" altLang="ko-KR" sz="1000" dirty="0"/>
              <a:t>('even', a)</a:t>
            </a:r>
          </a:p>
          <a:p>
            <a:r>
              <a:rPr lang="en-US" altLang="ko-KR" sz="1000" dirty="0"/>
              <a:t>	a+=1</a:t>
            </a:r>
          </a:p>
          <a:p>
            <a:r>
              <a:rPr lang="en-US" altLang="ko-KR" sz="1000" dirty="0" smtClean="0"/>
              <a:t>           else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a+=1</a:t>
            </a:r>
          </a:p>
          <a:p>
            <a:r>
              <a:rPr lang="en-US" altLang="ko-KR" sz="1000" dirty="0"/>
              <a:t>	continue</a:t>
            </a:r>
          </a:p>
          <a:p>
            <a:endParaRPr lang="en-US" altLang="ko-KR" sz="1000" dirty="0"/>
          </a:p>
          <a:p>
            <a:r>
              <a:rPr lang="en-US" altLang="ko-KR" sz="1000" dirty="0"/>
              <a:t>	</a:t>
            </a:r>
          </a:p>
          <a:p>
            <a:r>
              <a:rPr lang="en-US" altLang="ko-KR" sz="1000" dirty="0"/>
              <a:t>even 0</a:t>
            </a:r>
          </a:p>
          <a:p>
            <a:r>
              <a:rPr lang="en-US" altLang="ko-KR" sz="1000" dirty="0"/>
              <a:t>even 6</a:t>
            </a:r>
            <a:endParaRPr lang="en-US" altLang="ko-KR" sz="1000" dirty="0" smtClean="0"/>
          </a:p>
        </p:txBody>
      </p:sp>
      <p:sp>
        <p:nvSpPr>
          <p:cNvPr id="3" name="아래쪽 화살표 2"/>
          <p:cNvSpPr/>
          <p:nvPr/>
        </p:nvSpPr>
        <p:spPr>
          <a:xfrm rot="1696938">
            <a:off x="9187816" y="2452382"/>
            <a:ext cx="128221" cy="7294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435971" y="2230289"/>
            <a:ext cx="46065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a</a:t>
            </a:r>
            <a:r>
              <a:rPr lang="ko-KR" altLang="en-US" sz="1000" dirty="0" smtClean="0"/>
              <a:t>의 값이 사전에 정의되지 않음</a:t>
            </a:r>
            <a:r>
              <a:rPr lang="en-US" altLang="ko-KR" sz="1000" dirty="0" smtClean="0"/>
              <a:t>, ‘range </a:t>
            </a:r>
            <a:r>
              <a:rPr lang="ko-KR" altLang="en-US" sz="1000" dirty="0" smtClean="0"/>
              <a:t>안에 있는 모든 값</a:t>
            </a:r>
            <a:r>
              <a:rPr lang="en-US" altLang="ko-KR" sz="1000" dirty="0" smtClean="0"/>
              <a:t>’</a:t>
            </a:r>
            <a:r>
              <a:rPr lang="ko-KR" altLang="en-US" sz="1000" dirty="0" smtClean="0"/>
              <a:t>의 의미로 이용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046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z</a:t>
            </a:r>
            <a:r>
              <a:rPr lang="en-US" altLang="ko-KR" dirty="0" smtClean="0"/>
              <a:t>ip : </a:t>
            </a:r>
            <a:r>
              <a:rPr lang="ko-KR" altLang="en-US" dirty="0" smtClean="0"/>
              <a:t>다수의 자료를 담은 자료구조들을 여러 개 엮는 함수</a:t>
            </a:r>
            <a:endParaRPr lang="en-US" altLang="ko-KR" dirty="0" smtClean="0"/>
          </a:p>
          <a:p>
            <a:r>
              <a:rPr lang="en-US" altLang="ko-KR" sz="1400" dirty="0"/>
              <a:t>z</a:t>
            </a:r>
            <a:r>
              <a:rPr lang="en-US" altLang="ko-KR" sz="1400" dirty="0" smtClean="0"/>
              <a:t>ip(list1, list2, tuple1, …)</a:t>
            </a:r>
            <a:r>
              <a:rPr lang="ko-KR" altLang="en-US" sz="1400" dirty="0" smtClean="0"/>
              <a:t>의 꼴로 이용</a:t>
            </a:r>
            <a:endParaRPr lang="en-US" altLang="ko-KR" sz="1400" dirty="0" smtClean="0"/>
          </a:p>
          <a:p>
            <a:r>
              <a:rPr lang="en-US" altLang="ko-KR" sz="1400" dirty="0" smtClean="0"/>
              <a:t>zip</a:t>
            </a:r>
            <a:r>
              <a:rPr lang="ko-KR" altLang="en-US" sz="1400" dirty="0" smtClean="0"/>
              <a:t>의 반환되는 값 자체는 직접 보기가 힘들며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주로 이를 </a:t>
            </a:r>
            <a:r>
              <a:rPr lang="en-US" altLang="ko-KR" sz="1400" dirty="0" smtClean="0"/>
              <a:t>list, tuple, dictionary </a:t>
            </a:r>
            <a:r>
              <a:rPr lang="ko-KR" altLang="en-US" sz="1400" dirty="0" smtClean="0"/>
              <a:t>등으로 변환해서 이용</a:t>
            </a:r>
            <a:endParaRPr lang="en-US" altLang="ko-KR" sz="1400" dirty="0" smtClean="0"/>
          </a:p>
          <a:p>
            <a:r>
              <a:rPr lang="en-US" altLang="ko-KR" sz="1200" dirty="0" smtClean="0"/>
              <a:t>zip</a:t>
            </a:r>
            <a:r>
              <a:rPr lang="ko-KR" altLang="en-US" sz="1200" dirty="0" smtClean="0"/>
              <a:t>되는 자료구조는 여러 개일 수 있음</a:t>
            </a:r>
            <a:endParaRPr lang="en-US" altLang="ko-KR" sz="1200" dirty="0" smtClean="0"/>
          </a:p>
          <a:p>
            <a:r>
              <a:rPr lang="ko-KR" altLang="en-US" sz="1200" dirty="0" smtClean="0"/>
              <a:t>원소의 수가 다를 경우 그 중 가장 원소의 수가 적은 것에 맞춰 순서대로 묶음</a:t>
            </a:r>
            <a:endParaRPr lang="en-US" altLang="ko-KR" sz="1200" dirty="0" smtClean="0"/>
          </a:p>
          <a:p>
            <a:r>
              <a:rPr lang="en-US" altLang="ko-KR" dirty="0"/>
              <a:t>z</a:t>
            </a:r>
            <a:r>
              <a:rPr lang="en-US" altLang="ko-KR" dirty="0" smtClean="0"/>
              <a:t>ip</a:t>
            </a:r>
            <a:r>
              <a:rPr lang="ko-KR" altLang="en-US" dirty="0" smtClean="0"/>
              <a:t>의 유용성 </a:t>
            </a:r>
            <a:r>
              <a:rPr lang="en-US" altLang="ko-KR" dirty="0" smtClean="0"/>
              <a:t>: for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</a:t>
            </a:r>
            <a:r>
              <a:rPr lang="ko-KR" altLang="en-US" dirty="0" smtClean="0"/>
              <a:t>함수와 같이 이용</a:t>
            </a:r>
            <a:endParaRPr lang="en-US" altLang="ko-KR" dirty="0" smtClean="0"/>
          </a:p>
          <a:p>
            <a:r>
              <a:rPr lang="en-US" altLang="ko-KR" sz="1200" dirty="0" smtClean="0"/>
              <a:t>e.g.)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key </a:t>
            </a:r>
            <a:r>
              <a:rPr lang="ko-KR" altLang="en-US" sz="1200" dirty="0" smtClean="0"/>
              <a:t>중 원하는 것이 있다면 그 </a:t>
            </a:r>
            <a:r>
              <a:rPr lang="en-US" altLang="ko-KR" sz="1200" dirty="0" smtClean="0"/>
              <a:t>key</a:t>
            </a:r>
            <a:r>
              <a:rPr lang="ko-KR" altLang="en-US" sz="1200" dirty="0" smtClean="0"/>
              <a:t>에 해당하는 값을 </a:t>
            </a:r>
            <a:r>
              <a:rPr lang="ko-KR" altLang="en-US" sz="1200" dirty="0" err="1" smtClean="0"/>
              <a:t>꺼내오는</a:t>
            </a:r>
            <a:r>
              <a:rPr lang="ko-KR" altLang="en-US" sz="1200" dirty="0" smtClean="0"/>
              <a:t> 프로그램</a:t>
            </a:r>
            <a:endParaRPr lang="en-US" altLang="ko-KR" sz="120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zip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63177" y="2218922"/>
            <a:ext cx="2415397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&gt;&gt;&gt; a='a', 'b', 'c'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b='d', 'f', 'g'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zip(a, b</a:t>
            </a:r>
            <a:r>
              <a:rPr lang="en-US" altLang="ko-KR" sz="1000" dirty="0" smtClean="0"/>
              <a:t>)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&lt;zip object at 0x000001697DDF0600&gt;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list(zip(a, b))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[('a', 'd'), ('b', 'f'), ('c', 'g')]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</a:t>
            </a:r>
            <a:r>
              <a:rPr lang="en-US" altLang="ko-KR" sz="1000" dirty="0" err="1"/>
              <a:t>dict</a:t>
            </a:r>
            <a:r>
              <a:rPr lang="en-US" altLang="ko-KR" sz="1000" dirty="0"/>
              <a:t>(zip(a, b))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{'a': 'd', 'b': 'f', 'c': 'g</a:t>
            </a:r>
            <a:r>
              <a:rPr lang="en-US" altLang="ko-KR" sz="1000" dirty="0" smtClean="0"/>
              <a:t>'}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c='a', </a:t>
            </a:r>
            <a:r>
              <a:rPr lang="en-US" altLang="ko-KR" sz="1000" dirty="0" smtClean="0"/>
              <a:t>'f‘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tuple(zip(c, a))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(('a', 'a'), ('f', 'b</a:t>
            </a:r>
            <a:r>
              <a:rPr lang="en-US" altLang="ko-KR" sz="1000" dirty="0" smtClean="0"/>
              <a:t>'))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&gt;&gt;&gt;list(zip(a, b, c))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[('a', 'd', 'a'), ('b', 'f', 'f')]</a:t>
            </a:r>
            <a:endParaRPr lang="en-US" altLang="ko-KR" sz="1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45524" y="3635806"/>
            <a:ext cx="3459193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&gt;&gt;&gt; </a:t>
            </a:r>
            <a:r>
              <a:rPr lang="en-US" altLang="ko-KR" sz="1000" dirty="0" smtClean="0"/>
              <a:t>tup1=‘ICN’, ‘AAA’, ‘AAC’, ‘AAE’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tup2</a:t>
            </a:r>
            <a:r>
              <a:rPr lang="en-US" altLang="ko-KR" sz="1000" dirty="0" smtClean="0"/>
              <a:t>=‘</a:t>
            </a:r>
            <a:r>
              <a:rPr lang="en-US" altLang="ko-KR" sz="1000" dirty="0"/>
              <a:t>I</a:t>
            </a:r>
            <a:r>
              <a:rPr lang="en-US" altLang="ko-KR" sz="1000" dirty="0" smtClean="0"/>
              <a:t>ncheon', ‘</a:t>
            </a:r>
            <a:r>
              <a:rPr lang="en-US" altLang="ko-KR" sz="1000" dirty="0" err="1" smtClean="0"/>
              <a:t>Anaa</a:t>
            </a:r>
            <a:r>
              <a:rPr lang="en-US" altLang="ko-KR" sz="1000" dirty="0" smtClean="0"/>
              <a:t>’, ‘Arish', ‘</a:t>
            </a:r>
            <a:r>
              <a:rPr lang="en-US" altLang="ko-KR" sz="1000" dirty="0" err="1" smtClean="0"/>
              <a:t>Salines</a:t>
            </a:r>
            <a:r>
              <a:rPr lang="en-US" altLang="ko-KR" sz="1000" dirty="0" smtClean="0"/>
              <a:t>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my_1_day=</a:t>
            </a:r>
            <a:r>
              <a:rPr lang="en-US" altLang="ko-KR" sz="1000" dirty="0" err="1"/>
              <a:t>dict</a:t>
            </a:r>
            <a:r>
              <a:rPr lang="en-US" altLang="ko-KR" sz="1000" dirty="0"/>
              <a:t>(zip(tup1, tup2</a:t>
            </a:r>
            <a:r>
              <a:rPr lang="en-US" altLang="ko-KR" sz="1000" dirty="0" smtClean="0"/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 for a </a:t>
            </a:r>
            <a:r>
              <a:rPr lang="en-US" altLang="ko-KR" sz="1000" dirty="0"/>
              <a:t>in my_1_day.keys</a:t>
            </a:r>
            <a:r>
              <a:rPr lang="en-US" altLang="ko-KR" sz="1000" dirty="0" smtClean="0"/>
              <a:t>():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            print(my_1_day[a])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Incheon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/>
              <a:t>Anaa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Arish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/>
              <a:t>Salines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83204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3"/>
          <p:cNvSpPr>
            <a:spLocks noGrp="1"/>
          </p:cNvSpPr>
          <p:nvPr>
            <p:ph type="title"/>
          </p:nvPr>
        </p:nvSpPr>
        <p:spPr>
          <a:xfrm>
            <a:off x="2152650" y="4340225"/>
            <a:ext cx="7886700" cy="1325563"/>
          </a:xfrm>
        </p:spPr>
        <p:txBody>
          <a:bodyPr/>
          <a:lstStyle/>
          <a:p>
            <a:r>
              <a:rPr lang="ko-KR" altLang="en-US" smtClean="0"/>
              <a:t>감사합니다</a:t>
            </a:r>
            <a:r>
              <a:rPr lang="en-US" altLang="ko-KR" smtClean="0"/>
              <a:t>!</a:t>
            </a:r>
            <a:endParaRPr lang="ko-KR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197353"/>
              </p:ext>
            </p:extLst>
          </p:nvPr>
        </p:nvGraphicFramePr>
        <p:xfrm>
          <a:off x="1115216" y="517586"/>
          <a:ext cx="9935222" cy="34137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719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8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4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16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list 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조작하기 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– 1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16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list 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조작하기 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– 2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16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tuple 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만들기</a:t>
                      </a: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16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dictionary</a:t>
                      </a:r>
                      <a:r>
                        <a:rPr lang="ko-KR" altLang="en-US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만들기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16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dictionary</a:t>
                      </a:r>
                      <a:r>
                        <a:rPr lang="ko-KR" altLang="en-US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조작하기 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– 1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816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dictionary</a:t>
                      </a:r>
                      <a:r>
                        <a:rPr lang="ko-KR" altLang="en-US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조작하기 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– 2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81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816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Set 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만들기</a:t>
                      </a: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8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816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Set</a:t>
                      </a:r>
                      <a:r>
                        <a:rPr lang="ko-KR" altLang="en-US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조작하기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81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" name="제목 1"/>
          <p:cNvSpPr txBox="1">
            <a:spLocks/>
          </p:cNvSpPr>
          <p:nvPr/>
        </p:nvSpPr>
        <p:spPr bwMode="auto">
          <a:xfrm>
            <a:off x="2273103" y="0"/>
            <a:ext cx="7396536" cy="745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ko-KR" b="1" dirty="0">
                <a:latin typeface="연세제목체" pitchFamily="18" charset="-127"/>
                <a:ea typeface="연세제목체" pitchFamily="18" charset="-127"/>
              </a:rPr>
              <a:t>Table of contents</a:t>
            </a:r>
            <a:endParaRPr lang="ko-KR" altLang="en-US" b="1" dirty="0">
              <a:latin typeface="연세제목체" pitchFamily="18" charset="-127"/>
              <a:ea typeface="연세제목체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841197"/>
              </p:ext>
            </p:extLst>
          </p:nvPr>
        </p:nvGraphicFramePr>
        <p:xfrm>
          <a:off x="1131256" y="4362515"/>
          <a:ext cx="9935223" cy="5791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7751">
                  <a:extLst>
                    <a:ext uri="{9D8B030D-6E8A-4147-A177-3AD203B41FA5}">
                      <a16:colId xmlns:a16="http://schemas.microsoft.com/office/drawing/2014/main" val="3222409936"/>
                    </a:ext>
                  </a:extLst>
                </a:gridCol>
                <a:gridCol w="6392581">
                  <a:extLst>
                    <a:ext uri="{9D8B030D-6E8A-4147-A177-3AD203B41FA5}">
                      <a16:colId xmlns:a16="http://schemas.microsoft.com/office/drawing/2014/main" val="668017365"/>
                    </a:ext>
                  </a:extLst>
                </a:gridCol>
                <a:gridCol w="1044891">
                  <a:extLst>
                    <a:ext uri="{9D8B030D-6E8A-4147-A177-3AD203B41FA5}">
                      <a16:colId xmlns:a16="http://schemas.microsoft.com/office/drawing/2014/main" val="1611164912"/>
                    </a:ext>
                  </a:extLst>
                </a:gridCol>
              </a:tblGrid>
              <a:tr h="339704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if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이용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True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False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4" marR="91444" marT="45721" marB="45721" anchor="ctr"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180808"/>
                  </a:ext>
                </a:extLst>
              </a:tr>
              <a:tr h="198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6778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414778"/>
              </p:ext>
            </p:extLst>
          </p:nvPr>
        </p:nvGraphicFramePr>
        <p:xfrm>
          <a:off x="1115213" y="5804807"/>
          <a:ext cx="9935223" cy="5791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7751">
                  <a:extLst>
                    <a:ext uri="{9D8B030D-6E8A-4147-A177-3AD203B41FA5}">
                      <a16:colId xmlns:a16="http://schemas.microsoft.com/office/drawing/2014/main" val="3222409936"/>
                    </a:ext>
                  </a:extLst>
                </a:gridCol>
                <a:gridCol w="6392581">
                  <a:extLst>
                    <a:ext uri="{9D8B030D-6E8A-4147-A177-3AD203B41FA5}">
                      <a16:colId xmlns:a16="http://schemas.microsoft.com/office/drawing/2014/main" val="668017365"/>
                    </a:ext>
                  </a:extLst>
                </a:gridCol>
                <a:gridCol w="1044891">
                  <a:extLst>
                    <a:ext uri="{9D8B030D-6E8A-4147-A177-3AD203B41FA5}">
                      <a16:colId xmlns:a16="http://schemas.microsoft.com/office/drawing/2014/main" val="1611164912"/>
                    </a:ext>
                  </a:extLst>
                </a:gridCol>
              </a:tblGrid>
              <a:tr h="263165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for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– in,</a:t>
                      </a:r>
                      <a:r>
                        <a:rPr lang="ko-KR" altLang="en-US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range </a:t>
                      </a:r>
                      <a:r>
                        <a:rPr lang="ko-KR" altLang="en-US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함수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4" marR="91444" marT="45721" marB="45721" anchor="ctr"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180808"/>
                  </a:ext>
                </a:extLst>
              </a:tr>
              <a:tr h="153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6778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730881"/>
              </p:ext>
            </p:extLst>
          </p:nvPr>
        </p:nvGraphicFramePr>
        <p:xfrm>
          <a:off x="1115214" y="4821540"/>
          <a:ext cx="9935222" cy="5791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3838">
                  <a:extLst>
                    <a:ext uri="{9D8B030D-6E8A-4147-A177-3AD203B41FA5}">
                      <a16:colId xmlns:a16="http://schemas.microsoft.com/office/drawing/2014/main" val="3222409936"/>
                    </a:ext>
                  </a:extLst>
                </a:gridCol>
                <a:gridCol w="6036493">
                  <a:extLst>
                    <a:ext uri="{9D8B030D-6E8A-4147-A177-3AD203B41FA5}">
                      <a16:colId xmlns:a16="http://schemas.microsoft.com/office/drawing/2014/main" val="668017365"/>
                    </a:ext>
                  </a:extLst>
                </a:gridCol>
                <a:gridCol w="1044891">
                  <a:extLst>
                    <a:ext uri="{9D8B030D-6E8A-4147-A177-3AD203B41FA5}">
                      <a16:colId xmlns:a16="http://schemas.microsoft.com/office/drawing/2014/main" val="1611164912"/>
                    </a:ext>
                  </a:extLst>
                </a:gridCol>
              </a:tblGrid>
              <a:tr h="339704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while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이용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 break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무한루프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4" marR="91444" marT="45721" marB="45721" anchor="ctr"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180808"/>
                  </a:ext>
                </a:extLst>
              </a:tr>
              <a:tr h="198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6778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380846"/>
              </p:ext>
            </p:extLst>
          </p:nvPr>
        </p:nvGraphicFramePr>
        <p:xfrm>
          <a:off x="1115214" y="3811279"/>
          <a:ext cx="9935223" cy="5791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7751">
                  <a:extLst>
                    <a:ext uri="{9D8B030D-6E8A-4147-A177-3AD203B41FA5}">
                      <a16:colId xmlns:a16="http://schemas.microsoft.com/office/drawing/2014/main" val="3222409936"/>
                    </a:ext>
                  </a:extLst>
                </a:gridCol>
                <a:gridCol w="6392581">
                  <a:extLst>
                    <a:ext uri="{9D8B030D-6E8A-4147-A177-3AD203B41FA5}">
                      <a16:colId xmlns:a16="http://schemas.microsoft.com/office/drawing/2014/main" val="668017365"/>
                    </a:ext>
                  </a:extLst>
                </a:gridCol>
                <a:gridCol w="1044891">
                  <a:extLst>
                    <a:ext uri="{9D8B030D-6E8A-4147-A177-3AD203B41FA5}">
                      <a16:colId xmlns:a16="http://schemas.microsoft.com/office/drawing/2014/main" val="1611164912"/>
                    </a:ext>
                  </a:extLst>
                </a:gridCol>
              </a:tblGrid>
              <a:tr h="339704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제어문의 종류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– if, while, 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for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4" marR="91444" marT="45721" marB="45721" anchor="ctr"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180808"/>
                  </a:ext>
                </a:extLst>
              </a:tr>
              <a:tr h="198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67784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875265"/>
              </p:ext>
            </p:extLst>
          </p:nvPr>
        </p:nvGraphicFramePr>
        <p:xfrm>
          <a:off x="1115214" y="5313174"/>
          <a:ext cx="9935222" cy="5791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3838">
                  <a:extLst>
                    <a:ext uri="{9D8B030D-6E8A-4147-A177-3AD203B41FA5}">
                      <a16:colId xmlns:a16="http://schemas.microsoft.com/office/drawing/2014/main" val="3222409936"/>
                    </a:ext>
                  </a:extLst>
                </a:gridCol>
                <a:gridCol w="6036493">
                  <a:extLst>
                    <a:ext uri="{9D8B030D-6E8A-4147-A177-3AD203B41FA5}">
                      <a16:colId xmlns:a16="http://schemas.microsoft.com/office/drawing/2014/main" val="668017365"/>
                    </a:ext>
                  </a:extLst>
                </a:gridCol>
                <a:gridCol w="1044891">
                  <a:extLst>
                    <a:ext uri="{9D8B030D-6E8A-4147-A177-3AD203B41FA5}">
                      <a16:colId xmlns:a16="http://schemas.microsoft.com/office/drawing/2014/main" val="1611164912"/>
                    </a:ext>
                  </a:extLst>
                </a:gridCol>
              </a:tblGrid>
              <a:tr h="339704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while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이용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 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continue, else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4" marR="91444" marT="45721" marB="45721" anchor="ctr"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180808"/>
                  </a:ext>
                </a:extLst>
              </a:tr>
              <a:tr h="198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6778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977750"/>
              </p:ext>
            </p:extLst>
          </p:nvPr>
        </p:nvGraphicFramePr>
        <p:xfrm>
          <a:off x="1131256" y="6274246"/>
          <a:ext cx="9935224" cy="5791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3838">
                  <a:extLst>
                    <a:ext uri="{9D8B030D-6E8A-4147-A177-3AD203B41FA5}">
                      <a16:colId xmlns:a16="http://schemas.microsoft.com/office/drawing/2014/main" val="3222409936"/>
                    </a:ext>
                  </a:extLst>
                </a:gridCol>
                <a:gridCol w="6036495">
                  <a:extLst>
                    <a:ext uri="{9D8B030D-6E8A-4147-A177-3AD203B41FA5}">
                      <a16:colId xmlns:a16="http://schemas.microsoft.com/office/drawing/2014/main" val="668017365"/>
                    </a:ext>
                  </a:extLst>
                </a:gridCol>
                <a:gridCol w="1044891">
                  <a:extLst>
                    <a:ext uri="{9D8B030D-6E8A-4147-A177-3AD203B41FA5}">
                      <a16:colId xmlns:a16="http://schemas.microsoft.com/office/drawing/2014/main" val="1611164912"/>
                    </a:ext>
                  </a:extLst>
                </a:gridCol>
              </a:tblGrid>
              <a:tr h="26316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zip </a:t>
                      </a:r>
                      <a:r>
                        <a:rPr lang="ko-KR" altLang="en-US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함수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4" marR="91444" marT="45721" marB="45721" anchor="ctr"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180808"/>
                  </a:ext>
                </a:extLst>
              </a:tr>
              <a:tr h="153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67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560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414" y="6102320"/>
            <a:ext cx="1590675" cy="457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156" y="4008369"/>
            <a:ext cx="638264" cy="733527"/>
          </a:xfrm>
          <a:prstGeom prst="rect">
            <a:avLst/>
          </a:prstGeom>
        </p:spPr>
      </p:pic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>
            <a:normAutofit/>
          </a:bodyPr>
          <a:lstStyle/>
          <a:p>
            <a:r>
              <a:rPr lang="en-US" altLang="ko-KR" sz="2500" dirty="0" smtClean="0"/>
              <a:t>Q</a:t>
            </a:r>
            <a:r>
              <a:rPr lang="en-US" altLang="ko-KR" sz="2500" dirty="0"/>
              <a:t>.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객체란</a:t>
            </a:r>
            <a:r>
              <a:rPr lang="en-US" altLang="ko-KR" sz="2500" dirty="0" smtClean="0"/>
              <a:t>?</a:t>
            </a:r>
            <a:endParaRPr lang="en-US" altLang="ko-KR" sz="2500" dirty="0"/>
          </a:p>
          <a:p>
            <a:endParaRPr lang="en-US" altLang="ko-KR" sz="2500" dirty="0" smtClean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ko-KR" altLang="en-US" dirty="0" smtClean="0"/>
              <a:t>변수란</a:t>
            </a:r>
            <a:r>
              <a:rPr lang="en-US" altLang="ko-KR" dirty="0" smtClean="0"/>
              <a:t>? - </a:t>
            </a:r>
            <a:r>
              <a:rPr lang="ko-KR" altLang="en-US" dirty="0" smtClean="0"/>
              <a:t>변수와 할당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846" y="2558475"/>
            <a:ext cx="3056468" cy="30564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04" y="4178301"/>
            <a:ext cx="590632" cy="7049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99472" y="2035255"/>
            <a:ext cx="2216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a</a:t>
            </a:r>
            <a:r>
              <a:rPr lang="en-US" altLang="ko-KR" sz="2800" dirty="0" smtClean="0"/>
              <a:t> = 4??</a:t>
            </a:r>
            <a:endParaRPr lang="ko-KR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099472" y="2880988"/>
            <a:ext cx="3350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‘=‘(</a:t>
            </a:r>
            <a:r>
              <a:rPr lang="ko-KR" altLang="en-US" sz="3200" dirty="0" smtClean="0"/>
              <a:t>등호</a:t>
            </a:r>
            <a:r>
              <a:rPr lang="en-US" altLang="ko-KR" sz="3200" dirty="0"/>
              <a:t>)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: </a:t>
            </a:r>
            <a:r>
              <a:rPr lang="ko-KR" altLang="en-US" sz="3200" dirty="0" smtClean="0"/>
              <a:t>할당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89029" y="3602269"/>
            <a:ext cx="1792065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&gt;&gt;&gt;a=4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&gt;&gt;&gt;b=a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&gt;&gt;&gt;</a:t>
            </a:r>
            <a:r>
              <a:rPr lang="en-US" altLang="ko-KR" sz="1400" dirty="0" smtClean="0"/>
              <a:t>print(a)</a:t>
            </a:r>
            <a:br>
              <a:rPr lang="en-US" altLang="ko-KR" sz="1400" dirty="0" smtClean="0"/>
            </a:br>
            <a:r>
              <a:rPr lang="en-US" altLang="ko-KR" sz="1400" dirty="0" smtClean="0"/>
              <a:t>4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&gt;&gt;&gt;print(b)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 smtClean="0"/>
              <a:t>4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81094" y="2035255"/>
            <a:ext cx="2610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b = a??</a:t>
            </a:r>
            <a:endParaRPr lang="ko-KR" altLang="en-US" sz="2800" dirty="0"/>
          </a:p>
        </p:txBody>
      </p:sp>
      <p:sp>
        <p:nvSpPr>
          <p:cNvPr id="15" name="오른쪽 화살표 14"/>
          <p:cNvSpPr/>
          <p:nvPr/>
        </p:nvSpPr>
        <p:spPr>
          <a:xfrm rot="6443978">
            <a:off x="4028456" y="5574364"/>
            <a:ext cx="619728" cy="280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30" y="2892675"/>
            <a:ext cx="2884840" cy="288484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52" y="4410571"/>
            <a:ext cx="554216" cy="662650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 rot="13840916">
            <a:off x="2003780" y="5738183"/>
            <a:ext cx="796338" cy="352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33636" y="5909300"/>
            <a:ext cx="734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변수 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언더스코어</a:t>
            </a:r>
            <a:r>
              <a:rPr lang="en-US" altLang="ko-KR" dirty="0" smtClean="0"/>
              <a:t>(_)</a:t>
            </a:r>
            <a:r>
              <a:rPr lang="ko-KR" altLang="en-US" dirty="0" smtClean="0"/>
              <a:t>의 조합</a:t>
            </a:r>
            <a:r>
              <a:rPr lang="en-US" altLang="ko-KR" dirty="0" smtClean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숫자로 시작 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56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  <p:bldP spid="15" grpId="0" animBg="1"/>
      <p:bldP spid="18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i</a:t>
            </a:r>
            <a:r>
              <a:rPr lang="en-US" altLang="ko-KR" sz="2400" dirty="0" err="1" smtClean="0"/>
              <a:t>nt</a:t>
            </a:r>
            <a:r>
              <a:rPr lang="en-US" altLang="ko-KR" sz="2400" dirty="0" smtClean="0"/>
              <a:t> – </a:t>
            </a:r>
            <a:r>
              <a:rPr lang="ko-KR" altLang="en-US" sz="2400" dirty="0" smtClean="0"/>
              <a:t>정수 타입</a:t>
            </a:r>
            <a:endParaRPr lang="en-US" altLang="ko-KR" sz="2400" dirty="0" smtClean="0"/>
          </a:p>
          <a:p>
            <a:r>
              <a:rPr lang="en-US" altLang="ko-KR" sz="2400" dirty="0"/>
              <a:t>f</a:t>
            </a:r>
            <a:r>
              <a:rPr lang="en-US" altLang="ko-KR" sz="2400" dirty="0" smtClean="0"/>
              <a:t>loat – </a:t>
            </a:r>
            <a:r>
              <a:rPr lang="ko-KR" altLang="en-US" sz="2400" dirty="0" smtClean="0"/>
              <a:t>실수 타입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소수점이 있는 타입</a:t>
            </a:r>
            <a:r>
              <a:rPr lang="en-US" altLang="ko-KR" sz="2400" dirty="0" smtClean="0"/>
              <a:t>)</a:t>
            </a:r>
          </a:p>
          <a:p>
            <a:r>
              <a:rPr lang="en-US" altLang="ko-KR" sz="2400" dirty="0" err="1"/>
              <a:t>s</a:t>
            </a:r>
            <a:r>
              <a:rPr lang="en-US" altLang="ko-KR" sz="2400" dirty="0" err="1" smtClean="0"/>
              <a:t>tr</a:t>
            </a:r>
            <a:r>
              <a:rPr lang="en-US" altLang="ko-KR" sz="2400" dirty="0" smtClean="0"/>
              <a:t> – </a:t>
            </a:r>
            <a:r>
              <a:rPr lang="ko-KR" altLang="en-US" sz="2400" dirty="0" smtClean="0"/>
              <a:t>문자열 타입</a:t>
            </a:r>
            <a:endParaRPr lang="en-US" altLang="ko-KR" sz="2400" dirty="0" smtClean="0"/>
          </a:p>
          <a:p>
            <a:r>
              <a:rPr lang="en-US" altLang="ko-KR" sz="2400" dirty="0"/>
              <a:t>t</a:t>
            </a:r>
            <a:r>
              <a:rPr lang="en-US" altLang="ko-KR" sz="2400" dirty="0" smtClean="0"/>
              <a:t>ype </a:t>
            </a:r>
            <a:r>
              <a:rPr lang="ko-KR" altLang="en-US" sz="2400" dirty="0" smtClean="0"/>
              <a:t>함수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변수의 타입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자료형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을 알 수 있음</a:t>
            </a:r>
            <a:endParaRPr lang="en-US" altLang="ko-KR" sz="2400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ko-KR" altLang="en-US" dirty="0" smtClean="0"/>
              <a:t>숫자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 타입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en-US" altLang="ko-KR" dirty="0"/>
              <a:t>– </a:t>
            </a:r>
            <a:r>
              <a:rPr lang="en-US" altLang="ko-KR" dirty="0" err="1"/>
              <a:t>int</a:t>
            </a:r>
            <a:r>
              <a:rPr lang="en-US" altLang="ko-KR" dirty="0"/>
              <a:t>, float, </a:t>
            </a:r>
            <a:r>
              <a:rPr lang="en-US" altLang="ko-KR" dirty="0" err="1" smtClean="0"/>
              <a:t>str</a:t>
            </a:r>
            <a:endParaRPr lang="ko-KR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155171" y="3369489"/>
            <a:ext cx="362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&gt;&gt;&gt;type(a)</a:t>
            </a:r>
            <a:br>
              <a:rPr lang="en-US" altLang="ko-KR" sz="2000" dirty="0" smtClean="0"/>
            </a:br>
            <a:r>
              <a:rPr lang="en-US" altLang="ko-KR" sz="2000" dirty="0" smtClean="0"/>
              <a:t>&lt;class ‘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’&gt;</a:t>
            </a:r>
          </a:p>
          <a:p>
            <a:r>
              <a:rPr lang="en-US" altLang="ko-KR" sz="2000" dirty="0" smtClean="0"/>
              <a:t>&gt;&gt;&gt;type(58)</a:t>
            </a:r>
            <a:br>
              <a:rPr lang="en-US" altLang="ko-KR" sz="2000" dirty="0" smtClean="0"/>
            </a:br>
            <a:r>
              <a:rPr lang="en-US" altLang="ko-KR" sz="2000" dirty="0" smtClean="0"/>
              <a:t>&lt;class ‘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’&gt;</a:t>
            </a:r>
          </a:p>
          <a:p>
            <a:r>
              <a:rPr lang="en-US" altLang="ko-KR" sz="2000" dirty="0" smtClean="0"/>
              <a:t>&gt;&gt;&gt;type(99.54)</a:t>
            </a:r>
            <a:br>
              <a:rPr lang="en-US" altLang="ko-KR" sz="2000" dirty="0" smtClean="0"/>
            </a:br>
            <a:r>
              <a:rPr lang="en-US" altLang="ko-KR" sz="2000" dirty="0" smtClean="0"/>
              <a:t>&lt;class ‘float’&gt;</a:t>
            </a:r>
          </a:p>
          <a:p>
            <a:r>
              <a:rPr lang="en-US" altLang="ko-KR" sz="2000" dirty="0" smtClean="0"/>
              <a:t>&gt;&gt;&gt;type(‘a’)</a:t>
            </a:r>
          </a:p>
          <a:p>
            <a:r>
              <a:rPr lang="en-US" altLang="ko-KR" sz="2000" dirty="0" smtClean="0"/>
              <a:t>&lt;class ‘</a:t>
            </a:r>
            <a:r>
              <a:rPr lang="en-US" altLang="ko-KR" sz="2000" dirty="0" err="1" smtClean="0"/>
              <a:t>str</a:t>
            </a:r>
            <a:r>
              <a:rPr lang="en-US" altLang="ko-KR" sz="2000" dirty="0" smtClean="0"/>
              <a:t>’&gt;</a:t>
            </a:r>
            <a:endParaRPr lang="en-US" altLang="ko-KR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7155171" y="5964793"/>
            <a:ext cx="409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class : </a:t>
            </a:r>
            <a:r>
              <a:rPr lang="ko-KR" altLang="en-US" dirty="0" smtClean="0"/>
              <a:t>객체의 정의</a:t>
            </a:r>
            <a:r>
              <a:rPr lang="en-US" altLang="ko-KR" dirty="0" smtClean="0"/>
              <a:t>(type</a:t>
            </a:r>
            <a:r>
              <a:rPr lang="ko-KR" altLang="en-US" dirty="0" smtClean="0"/>
              <a:t>과 매우 </a:t>
            </a:r>
            <a:r>
              <a:rPr lang="ko-KR" altLang="en-US" dirty="0" err="1" smtClean="0"/>
              <a:t>비슷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아래쪽 화살표 3"/>
          <p:cNvSpPr/>
          <p:nvPr/>
        </p:nvSpPr>
        <p:spPr>
          <a:xfrm rot="1203911">
            <a:off x="8443186" y="2792731"/>
            <a:ext cx="209712" cy="6642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946967" y="2407582"/>
            <a:ext cx="459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r>
              <a:rPr lang="ko-KR" altLang="en-US" dirty="0"/>
              <a:t>는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다른 조건 없으면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로 간주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21476" y="5418258"/>
            <a:ext cx="353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문자열으로</a:t>
            </a:r>
            <a:r>
              <a:rPr lang="ko-KR" altLang="en-US" dirty="0" smtClean="0"/>
              <a:t> 만들기 </a:t>
            </a:r>
            <a:r>
              <a:rPr lang="en-US" altLang="ko-KR" dirty="0" smtClean="0"/>
              <a:t>: ‘’</a:t>
            </a:r>
            <a:r>
              <a:rPr lang="ko-KR" altLang="en-US" dirty="0" smtClean="0"/>
              <a:t>안에 넣기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e.g.) ‘</a:t>
            </a:r>
            <a:r>
              <a:rPr lang="en-US" altLang="ko-KR" dirty="0" err="1" smtClean="0"/>
              <a:t>abc</a:t>
            </a:r>
            <a:r>
              <a:rPr lang="en-US" altLang="ko-KR" dirty="0" smtClean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86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ko-KR" altLang="en-US" dirty="0" err="1"/>
              <a:t>자료형의</a:t>
            </a:r>
            <a:r>
              <a:rPr lang="ko-KR" altLang="en-US" dirty="0"/>
              <a:t> 연산과 </a:t>
            </a:r>
            <a:r>
              <a:rPr lang="ko-KR" altLang="en-US" dirty="0" smtClean="0"/>
              <a:t>연산자</a:t>
            </a:r>
          </a:p>
        </p:txBody>
      </p:sp>
      <p:sp>
        <p:nvSpPr>
          <p:cNvPr id="4" name="내용 개체 틀 1"/>
          <p:cNvSpPr txBox="1">
            <a:spLocks/>
          </p:cNvSpPr>
          <p:nvPr/>
        </p:nvSpPr>
        <p:spPr bwMode="auto">
          <a:xfrm>
            <a:off x="781050" y="2371725"/>
            <a:ext cx="1881794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>
            <a:lvl1pPr marL="0" indent="0" algn="l" rtl="0" fontAlgn="base" latinLnBrk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fontAlgn="base" latinLnBrk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 latinLnBrk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 latinLnBrk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 latinLnBrk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1" hangingPunct="1">
              <a:buFontTx/>
              <a:buAutoNum type="arabicPeriod"/>
            </a:pPr>
            <a:r>
              <a:rPr lang="en-US" altLang="ko-KR" dirty="0" err="1"/>
              <a:t>i</a:t>
            </a:r>
            <a:r>
              <a:rPr lang="en-US" altLang="ko-KR" dirty="0" err="1" smtClean="0"/>
              <a:t>nt</a:t>
            </a:r>
            <a:r>
              <a:rPr lang="en-US" altLang="ko-KR" dirty="0" smtClean="0"/>
              <a:t>, float</a:t>
            </a:r>
          </a:p>
          <a:p>
            <a:pPr eaLnBrk="1" hangingPunct="1"/>
            <a:r>
              <a:rPr lang="en-US" altLang="ko-KR" sz="1200" dirty="0" smtClean="0"/>
              <a:t>+ : </a:t>
            </a:r>
            <a:r>
              <a:rPr lang="ko-KR" altLang="en-US" sz="1200" dirty="0" smtClean="0"/>
              <a:t>더하기</a:t>
            </a:r>
            <a:endParaRPr lang="en-US" altLang="ko-KR" sz="1200" dirty="0" smtClean="0"/>
          </a:p>
          <a:p>
            <a:pPr eaLnBrk="1" hangingPunct="1"/>
            <a:r>
              <a:rPr lang="en-US" altLang="ko-KR" sz="1200" dirty="0" smtClean="0"/>
              <a:t>- : </a:t>
            </a:r>
            <a:r>
              <a:rPr lang="ko-KR" altLang="en-US" sz="1200" dirty="0" smtClean="0"/>
              <a:t>빼기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또는 음수 표현</a:t>
            </a:r>
            <a:r>
              <a:rPr lang="en-US" altLang="ko-KR" sz="1200" dirty="0" smtClean="0"/>
              <a:t>)</a:t>
            </a:r>
          </a:p>
          <a:p>
            <a:pPr eaLnBrk="1" hangingPunct="1"/>
            <a:r>
              <a:rPr lang="en-US" altLang="ko-KR" sz="1200" dirty="0" smtClean="0"/>
              <a:t>* : </a:t>
            </a:r>
            <a:r>
              <a:rPr lang="ko-KR" altLang="en-US" sz="1200" dirty="0" smtClean="0"/>
              <a:t>곱하기</a:t>
            </a:r>
            <a:endParaRPr lang="en-US" altLang="ko-KR" sz="1200" dirty="0" smtClean="0"/>
          </a:p>
          <a:p>
            <a:pPr eaLnBrk="1" hangingPunct="1"/>
            <a:r>
              <a:rPr lang="en-US" altLang="ko-KR" sz="1200" dirty="0" smtClean="0"/>
              <a:t>/ : </a:t>
            </a:r>
            <a:r>
              <a:rPr lang="ko-KR" altLang="en-US" sz="1200" dirty="0" smtClean="0"/>
              <a:t>부동소수점수 나누기</a:t>
            </a:r>
            <a:endParaRPr lang="en-US" altLang="ko-KR" sz="1200" dirty="0" smtClean="0"/>
          </a:p>
          <a:p>
            <a:pPr eaLnBrk="1" hangingPunct="1">
              <a:lnSpc>
                <a:spcPct val="50000"/>
              </a:lnSpc>
            </a:pPr>
            <a:r>
              <a:rPr lang="en-US" altLang="ko-KR" sz="1000" dirty="0" smtClean="0"/>
              <a:t>(</a:t>
            </a:r>
            <a:r>
              <a:rPr lang="ko-KR" altLang="en-US" sz="1000" dirty="0" smtClean="0"/>
              <a:t>소수점이 있는 나누기</a:t>
            </a:r>
            <a:r>
              <a:rPr lang="en-US" altLang="ko-KR" sz="1000" dirty="0" smtClean="0"/>
              <a:t>)</a:t>
            </a:r>
            <a:endParaRPr lang="en-US" altLang="ko-KR" sz="1100" dirty="0" smtClean="0"/>
          </a:p>
          <a:p>
            <a:pPr eaLnBrk="1" hangingPunct="1"/>
            <a:r>
              <a:rPr lang="en-US" altLang="ko-KR" sz="1200" dirty="0" smtClean="0"/>
              <a:t>// : </a:t>
            </a:r>
            <a:r>
              <a:rPr lang="ko-KR" altLang="en-US" sz="1200" dirty="0" smtClean="0"/>
              <a:t>정수 나누기</a:t>
            </a:r>
            <a:endParaRPr lang="en-US" altLang="ko-KR" sz="1200" dirty="0" smtClean="0"/>
          </a:p>
          <a:p>
            <a:pPr eaLnBrk="1" hangingPunct="1">
              <a:lnSpc>
                <a:spcPct val="130000"/>
              </a:lnSpc>
            </a:pPr>
            <a:r>
              <a:rPr lang="en-US" altLang="ko-KR" sz="1000" dirty="0" smtClean="0"/>
              <a:t>(</a:t>
            </a:r>
            <a:r>
              <a:rPr lang="ko-KR" altLang="en-US" sz="1000" dirty="0" smtClean="0"/>
              <a:t>정수부만 남김</a:t>
            </a:r>
            <a:r>
              <a:rPr lang="en-US" altLang="ko-KR" sz="1000" dirty="0" smtClean="0"/>
              <a:t>, </a:t>
            </a:r>
            <a:r>
              <a:rPr lang="ko-KR" altLang="en-US" sz="1000" dirty="0" smtClean="0">
                <a:solidFill>
                  <a:srgbClr val="FF0000"/>
                </a:solidFill>
              </a:rPr>
              <a:t>나누는 수나 나눠지는 수가 </a:t>
            </a:r>
            <a:r>
              <a:rPr lang="en-US" altLang="ko-KR" sz="1000" dirty="0" smtClean="0">
                <a:solidFill>
                  <a:srgbClr val="FF0000"/>
                </a:solidFill>
              </a:rPr>
              <a:t>float</a:t>
            </a:r>
            <a:r>
              <a:rPr lang="ko-KR" altLang="en-US" sz="1000" dirty="0" smtClean="0">
                <a:solidFill>
                  <a:srgbClr val="FF0000"/>
                </a:solidFill>
              </a:rPr>
              <a:t>이면 </a:t>
            </a:r>
            <a:r>
              <a:rPr lang="en-US" altLang="ko-KR" sz="1000" dirty="0" smtClean="0">
                <a:solidFill>
                  <a:srgbClr val="FF0000"/>
                </a:solidFill>
              </a:rPr>
              <a:t>.0</a:t>
            </a:r>
            <a:r>
              <a:rPr lang="ko-KR" altLang="en-US" sz="1000" dirty="0" smtClean="0">
                <a:solidFill>
                  <a:srgbClr val="FF0000"/>
                </a:solidFill>
              </a:rPr>
              <a:t>이 붙음</a:t>
            </a:r>
            <a:r>
              <a:rPr lang="en-US" altLang="ko-KR" sz="1000" dirty="0" smtClean="0"/>
              <a:t>)</a:t>
            </a:r>
            <a:endParaRPr lang="en-US" altLang="ko-KR" sz="1200" dirty="0" smtClean="0"/>
          </a:p>
          <a:p>
            <a:pPr eaLnBrk="1" hangingPunct="1"/>
            <a:r>
              <a:rPr lang="en-US" altLang="ko-KR" sz="1200" dirty="0" smtClean="0"/>
              <a:t>% : </a:t>
            </a:r>
            <a:r>
              <a:rPr lang="ko-KR" altLang="en-US" sz="1200" dirty="0" smtClean="0"/>
              <a:t>나머지</a:t>
            </a:r>
            <a:endParaRPr lang="en-US" altLang="ko-KR" sz="1200" dirty="0" smtClean="0"/>
          </a:p>
          <a:p>
            <a:pPr eaLnBrk="1" hangingPunct="1"/>
            <a:r>
              <a:rPr lang="en-US" altLang="ko-KR" sz="1200" dirty="0" smtClean="0"/>
              <a:t>** : </a:t>
            </a:r>
            <a:r>
              <a:rPr lang="ko-KR" altLang="en-US" sz="1200" dirty="0" smtClean="0"/>
              <a:t>지수</a:t>
            </a:r>
            <a:endParaRPr lang="en-US" altLang="ko-KR" sz="1200" dirty="0" smtClean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3086793" y="2135618"/>
            <a:ext cx="2249978" cy="4361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>
            <a:lvl1pPr marL="0" indent="0" algn="l" rtl="0" fontAlgn="base" latinLnBrk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fontAlgn="base" latinLnBrk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 latinLnBrk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 latinLnBrk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 latinLnBrk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&gt;&gt;&gt;print(3+2)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5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&gt;&gt;&gt;print(4-3)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1</a:t>
            </a:r>
            <a:endParaRPr lang="en-US" altLang="ko-KR" sz="1200" dirty="0"/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&gt;&gt;&gt;print(3*7)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21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&gt;&gt;&gt;print(6/4)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1.5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&gt;&gt;&gt;print(5//3)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1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/>
              <a:t>&gt;&gt;&gt;print(5.44//4)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1.0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&gt;&gt;&gt;print(4//3.44)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1.0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&gt;&gt;&gt;print(7%4)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3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&gt;&gt;&gt;print(5**3)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125</a:t>
            </a:r>
          </a:p>
        </p:txBody>
      </p:sp>
      <p:sp>
        <p:nvSpPr>
          <p:cNvPr id="9" name="내용 개체 틀 1"/>
          <p:cNvSpPr txBox="1">
            <a:spLocks/>
          </p:cNvSpPr>
          <p:nvPr/>
        </p:nvSpPr>
        <p:spPr bwMode="auto">
          <a:xfrm>
            <a:off x="5401933" y="2371725"/>
            <a:ext cx="1881794" cy="1691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fontAlgn="base" latinLnBrk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fontAlgn="base" latinLnBrk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 latinLnBrk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 latinLnBrk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 latinLnBrk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2. </a:t>
            </a:r>
            <a:r>
              <a:rPr lang="en-US" altLang="ko-KR" dirty="0" err="1"/>
              <a:t>str</a:t>
            </a:r>
            <a:endParaRPr lang="en-US" altLang="ko-KR" dirty="0"/>
          </a:p>
          <a:p>
            <a:r>
              <a:rPr lang="en-US" altLang="ko-KR" sz="1100" dirty="0"/>
              <a:t>+ : </a:t>
            </a:r>
            <a:r>
              <a:rPr lang="ko-KR" altLang="en-US" sz="1100" dirty="0"/>
              <a:t>문자열 결합</a:t>
            </a:r>
            <a:endParaRPr lang="en-US" altLang="ko-KR" sz="1100" dirty="0"/>
          </a:p>
          <a:p>
            <a:r>
              <a:rPr lang="en-US" altLang="ko-KR" sz="1100" dirty="0"/>
              <a:t>* : </a:t>
            </a:r>
            <a:r>
              <a:rPr lang="ko-KR" altLang="en-US" sz="1100" dirty="0"/>
              <a:t>문자열 복제</a:t>
            </a:r>
            <a:endParaRPr lang="en-US" altLang="ko-KR" sz="1100" dirty="0"/>
          </a:p>
          <a:p>
            <a:r>
              <a:rPr lang="ko-KR" altLang="en-US" sz="1100" dirty="0"/>
              <a:t>나머지</a:t>
            </a:r>
            <a:r>
              <a:rPr lang="en-US" altLang="ko-KR" sz="1100" dirty="0"/>
              <a:t>: </a:t>
            </a:r>
            <a:r>
              <a:rPr lang="ko-KR" altLang="en-US" sz="1100" dirty="0"/>
              <a:t>정의되지 않음</a:t>
            </a:r>
            <a:endParaRPr lang="en-US" altLang="ko-KR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7677509" y="2135618"/>
            <a:ext cx="3657600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&gt;&gt;&gt;print(‘</a:t>
            </a:r>
            <a:r>
              <a:rPr lang="en-US" altLang="ko-KR" sz="1000" dirty="0" err="1" smtClean="0"/>
              <a:t>ab’+’c</a:t>
            </a:r>
            <a:r>
              <a:rPr lang="en-US" altLang="ko-KR" sz="1000" dirty="0" smtClean="0"/>
              <a:t>’)</a:t>
            </a:r>
            <a:br>
              <a:rPr lang="en-US" altLang="ko-KR" sz="1000" dirty="0" smtClean="0"/>
            </a:br>
            <a:r>
              <a:rPr lang="en-US" altLang="ko-KR" sz="1000" dirty="0" err="1" smtClean="0"/>
              <a:t>abc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&gt;&gt;&gt;print(‘ab’*3)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/>
              <a:t>a</a:t>
            </a:r>
            <a:r>
              <a:rPr lang="en-US" altLang="ko-KR" sz="1000" dirty="0" err="1" smtClean="0"/>
              <a:t>babab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&gt;&gt;&gt;print(‘ac’*2+’b’*4)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 smtClean="0"/>
              <a:t>acacbbbb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677509" y="5175850"/>
            <a:ext cx="3554083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&gt;&gt;&gt;print(‘ab’*3+4)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/>
              <a:t>Traceback</a:t>
            </a:r>
            <a:r>
              <a:rPr lang="en-US" altLang="ko-KR" sz="1000" dirty="0"/>
              <a:t> (most recent call last):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 File "&lt;pyshell#12&gt;", line 1, in &lt;module&gt;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   print('ab'*3+4)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/>
              <a:t>TypeError</a:t>
            </a:r>
            <a:r>
              <a:rPr lang="en-US" altLang="ko-KR" sz="1000" dirty="0"/>
              <a:t>: can only concatenate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 (not "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") to </a:t>
            </a:r>
            <a:r>
              <a:rPr lang="en-US" altLang="ko-KR" sz="1000" dirty="0" err="1"/>
              <a:t>str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677509" y="3655734"/>
            <a:ext cx="2820837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&gt;&gt;&gt;print(‘ab’/4)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/>
              <a:t>Traceback</a:t>
            </a:r>
            <a:r>
              <a:rPr lang="en-US" altLang="ko-KR" sz="1000" dirty="0"/>
              <a:t> (most recent call last):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 File "&lt;pyshell#16&gt;", line 1, in &lt;module&gt;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   print('ab'/4)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/>
              <a:t>TypeError</a:t>
            </a:r>
            <a:r>
              <a:rPr lang="en-US" altLang="ko-KR" sz="1000" dirty="0"/>
              <a:t>: unsupported operand type(s) for /: '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' and '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'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8662" y="5282935"/>
            <a:ext cx="19150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/>
              <a:t>i</a:t>
            </a:r>
            <a:r>
              <a:rPr lang="en-US" altLang="ko-KR" sz="1000" dirty="0" err="1" smtClean="0"/>
              <a:t>nt</a:t>
            </a:r>
            <a:r>
              <a:rPr lang="en-US" altLang="ko-KR" sz="1000" dirty="0" smtClean="0"/>
              <a:t>/float</a:t>
            </a:r>
            <a:r>
              <a:rPr lang="ko-KR" altLang="en-US" sz="1000" dirty="0" smtClean="0"/>
              <a:t>와 </a:t>
            </a:r>
            <a:r>
              <a:rPr lang="en-US" altLang="ko-KR" sz="1000" dirty="0" err="1" smtClean="0"/>
              <a:t>str</a:t>
            </a:r>
            <a:r>
              <a:rPr lang="ko-KR" altLang="en-US" sz="1000" dirty="0" smtClean="0"/>
              <a:t>에서의 연산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기호는 같아도 서로 다른 역할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의미 </a:t>
            </a:r>
            <a:r>
              <a:rPr lang="en-US" altLang="ko-KR" sz="1000" dirty="0" smtClean="0"/>
              <a:t>-&gt; </a:t>
            </a:r>
            <a:r>
              <a:rPr lang="ko-KR" altLang="en-US" sz="1000" dirty="0" smtClean="0">
                <a:solidFill>
                  <a:srgbClr val="FF0000"/>
                </a:solidFill>
              </a:rPr>
              <a:t>같이 연산할 수 없음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1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6" grpId="0"/>
      <p:bldP spid="8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/>
          <a:lstStyle/>
          <a:p>
            <a:r>
              <a:rPr lang="en-US" altLang="ko-KR" dirty="0" smtClean="0"/>
              <a:t>a</a:t>
            </a:r>
            <a:r>
              <a:rPr lang="ko-KR" altLang="en-US" dirty="0" smtClean="0"/>
              <a:t>의 값을 </a:t>
            </a:r>
            <a:r>
              <a:rPr lang="en-US" altLang="ko-KR" dirty="0" smtClean="0"/>
              <a:t>a-3</a:t>
            </a:r>
            <a:r>
              <a:rPr lang="ko-KR" altLang="en-US" dirty="0" smtClean="0"/>
              <a:t>의 값으로 바꾸는 방법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연산자를 결합해서 할당하기</a:t>
            </a:r>
            <a:endParaRPr lang="en-US" altLang="ko-KR" dirty="0"/>
          </a:p>
          <a:p>
            <a:r>
              <a:rPr lang="en-US" altLang="ko-KR" dirty="0" smtClean="0"/>
              <a:t>= </a:t>
            </a:r>
            <a:r>
              <a:rPr lang="ko-KR" altLang="en-US" dirty="0" smtClean="0"/>
              <a:t>앞에 연산자를 넣어 해당 연산을 동시에 시행하고 할당</a:t>
            </a:r>
            <a:endParaRPr lang="en-US" altLang="ko-KR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ko-KR" altLang="en-US" dirty="0" err="1" smtClean="0"/>
              <a:t>자료형의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연산방법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할당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36234" y="4375888"/>
            <a:ext cx="2665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&gt;&gt;&gt;a-=3</a:t>
            </a:r>
            <a:endParaRPr lang="ko-KR" altLang="en-US" sz="1200" dirty="0"/>
          </a:p>
        </p:txBody>
      </p:sp>
      <p:grpSp>
        <p:nvGrpSpPr>
          <p:cNvPr id="5" name="그룹 4"/>
          <p:cNvGrpSpPr/>
          <p:nvPr/>
        </p:nvGrpSpPr>
        <p:grpSpPr>
          <a:xfrm>
            <a:off x="5227606" y="2328851"/>
            <a:ext cx="2717322" cy="683559"/>
            <a:chOff x="5244858" y="2328851"/>
            <a:chExt cx="2717322" cy="683559"/>
          </a:xfrm>
        </p:grpSpPr>
        <p:sp>
          <p:nvSpPr>
            <p:cNvPr id="2" name="TextBox 1"/>
            <p:cNvSpPr txBox="1"/>
            <p:nvPr/>
          </p:nvSpPr>
          <p:spPr>
            <a:xfrm>
              <a:off x="5253486" y="2735411"/>
              <a:ext cx="27086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&gt;&gt;&gt;a=a-3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244858" y="2328851"/>
              <a:ext cx="2674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할당을 이용</a:t>
              </a:r>
              <a:r>
                <a:rPr lang="en-US" altLang="ko-KR" dirty="0" smtClean="0"/>
                <a:t>,</a:t>
              </a:r>
              <a:endParaRPr lang="en-US" altLang="ko-KR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7606" y="4839567"/>
            <a:ext cx="3881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&gt;&gt;&gt;a=7</a:t>
            </a:r>
          </a:p>
          <a:p>
            <a:r>
              <a:rPr lang="en-US" altLang="ko-KR" sz="1200" dirty="0" smtClean="0"/>
              <a:t>&gt;&gt;&gt;a+=5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227605" y="5243300"/>
            <a:ext cx="3881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27605" y="5434817"/>
            <a:ext cx="3881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&gt;&gt;&gt;a=7</a:t>
            </a:r>
          </a:p>
          <a:p>
            <a:r>
              <a:rPr lang="en-US" altLang="ko-KR" sz="1200" dirty="0" smtClean="0"/>
              <a:t>&gt;&gt;&gt;a//=5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236234" y="5825646"/>
            <a:ext cx="3881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551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338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19325"/>
                <a:ext cx="10934700" cy="3889375"/>
              </a:xfrm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(0≤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1, …,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 smtClean="0"/>
              </a:p>
              <a:p>
                <a:r>
                  <a:rPr lang="ko-KR" altLang="en-US" dirty="0" smtClean="0"/>
                  <a:t>기수법 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어떤 수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여기서는 </a:t>
                </a:r>
                <a:r>
                  <a:rPr lang="en-US" altLang="ko-KR" dirty="0" smtClean="0"/>
                  <a:t>A)</a:t>
                </a:r>
                <a:r>
                  <a:rPr lang="ko-KR" altLang="en-US" dirty="0" smtClean="0"/>
                  <a:t>를 표기하는 방법</a:t>
                </a:r>
                <a:endParaRPr lang="en-US" altLang="ko-KR" dirty="0" smtClean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진법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위의 방법대로 </a:t>
                </a:r>
                <a:r>
                  <a:rPr lang="en-US" altLang="ko-KR" dirty="0" smtClean="0"/>
                  <a:t>A</a:t>
                </a:r>
                <a:r>
                  <a:rPr lang="ko-KR" altLang="en-US" dirty="0" smtClean="0"/>
                  <a:t>를 나타내는 방법은 유일하며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증명 생략</a:t>
                </a:r>
                <a:r>
                  <a:rPr lang="en-US" altLang="ko-KR" dirty="0" smtClean="0"/>
                  <a:t>), </a:t>
                </a:r>
                <a:r>
                  <a:rPr lang="ko-KR" altLang="en-US" dirty="0" smtClean="0"/>
                  <a:t>이 때의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를 순서대로 나열</a:t>
                </a:r>
                <a:endParaRPr lang="en-US" altLang="ko-K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b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altLang="ko-KR" b="0" dirty="0" smtClean="0"/>
              </a:p>
              <a:p>
                <a:r>
                  <a:rPr lang="ko-KR" altLang="en-US" dirty="0" smtClean="0"/>
                  <a:t>주로 등장하는 진법</a:t>
                </a:r>
                <a:r>
                  <a:rPr lang="en-US" altLang="ko-KR" dirty="0" smtClean="0"/>
                  <a:t>(10</a:t>
                </a:r>
                <a:r>
                  <a:rPr lang="ko-KR" altLang="en-US" dirty="0" smtClean="0"/>
                  <a:t>진법 이외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: 2</a:t>
                </a:r>
                <a:r>
                  <a:rPr lang="ko-KR" altLang="en-US" dirty="0" smtClean="0"/>
                  <a:t>진법</a:t>
                </a:r>
                <a:r>
                  <a:rPr lang="en-US" altLang="ko-KR" dirty="0" smtClean="0"/>
                  <a:t>, 8</a:t>
                </a:r>
                <a:r>
                  <a:rPr lang="ko-KR" altLang="en-US" dirty="0" smtClean="0"/>
                  <a:t>진법</a:t>
                </a:r>
                <a:r>
                  <a:rPr lang="en-US" altLang="ko-KR" dirty="0" smtClean="0"/>
                  <a:t>, 16</a:t>
                </a:r>
                <a:r>
                  <a:rPr lang="ko-KR" altLang="en-US" dirty="0" smtClean="0"/>
                  <a:t>진법</a:t>
                </a:r>
                <a:r>
                  <a:rPr lang="en-US" altLang="ko-KR" dirty="0" smtClean="0"/>
                  <a:t>, …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dirty="0" smtClean="0"/>
                  <a:t>진법들</a:t>
                </a:r>
                <a:endParaRPr lang="en-US" altLang="ko-KR" dirty="0"/>
              </a:p>
              <a:p>
                <a:r>
                  <a:rPr lang="ko-KR" altLang="en-US" dirty="0" smtClean="0"/>
                  <a:t>진수 변환 방법</a:t>
                </a:r>
                <a:endParaRPr lang="en-US" altLang="ko-KR" dirty="0" smtClean="0"/>
              </a:p>
              <a:p>
                <a:r>
                  <a:rPr lang="en-US" altLang="ko-KR" sz="1300" dirty="0" smtClean="0"/>
                  <a:t>2</a:t>
                </a:r>
                <a:r>
                  <a:rPr lang="ko-KR" altLang="en-US" sz="1300" dirty="0" smtClean="0"/>
                  <a:t>진법</a:t>
                </a:r>
                <a:r>
                  <a:rPr lang="en-US" altLang="ko-KR" sz="1300" dirty="0" smtClean="0"/>
                  <a:t>(binary) : 0b</a:t>
                </a:r>
              </a:p>
              <a:p>
                <a:r>
                  <a:rPr lang="en-US" altLang="ko-KR" sz="1300" dirty="0" smtClean="0"/>
                  <a:t>8</a:t>
                </a:r>
                <a:r>
                  <a:rPr lang="ko-KR" altLang="en-US" sz="1300" dirty="0" smtClean="0"/>
                  <a:t>진법</a:t>
                </a:r>
                <a:r>
                  <a:rPr lang="en-US" altLang="ko-KR" sz="1300" dirty="0" smtClean="0"/>
                  <a:t>(octal</a:t>
                </a:r>
                <a:r>
                  <a:rPr lang="en-US" altLang="ko-KR" sz="1300" dirty="0" smtClean="0">
                    <a:sym typeface="Wingdings" panose="05000000000000000000" pitchFamily="2" charset="2"/>
                  </a:rPr>
                  <a:t>) : 0o</a:t>
                </a:r>
              </a:p>
              <a:p>
                <a:r>
                  <a:rPr lang="en-US" altLang="ko-KR" sz="1300" dirty="0" smtClean="0">
                    <a:sym typeface="Wingdings" panose="05000000000000000000" pitchFamily="2" charset="2"/>
                  </a:rPr>
                  <a:t>16</a:t>
                </a:r>
                <a:r>
                  <a:rPr lang="ko-KR" altLang="en-US" sz="1300" dirty="0" smtClean="0">
                    <a:sym typeface="Wingdings" panose="05000000000000000000" pitchFamily="2" charset="2"/>
                  </a:rPr>
                  <a:t>진법</a:t>
                </a:r>
                <a:r>
                  <a:rPr lang="en-US" altLang="ko-KR" sz="1300" dirty="0" smtClean="0">
                    <a:sym typeface="Wingdings" panose="05000000000000000000" pitchFamily="2" charset="2"/>
                  </a:rPr>
                  <a:t>(</a:t>
                </a:r>
                <a:r>
                  <a:rPr lang="en-US" altLang="ko-KR" sz="1300" dirty="0">
                    <a:sym typeface="Wingdings" panose="05000000000000000000" pitchFamily="2" charset="2"/>
                  </a:rPr>
                  <a:t>h</a:t>
                </a:r>
                <a:r>
                  <a:rPr lang="en-US" altLang="ko-KR" sz="1300" dirty="0" smtClean="0">
                    <a:sym typeface="Wingdings" panose="05000000000000000000" pitchFamily="2" charset="2"/>
                  </a:rPr>
                  <a:t>ex)</a:t>
                </a:r>
                <a:r>
                  <a:rPr lang="ko-KR" altLang="en-US" sz="1300" dirty="0" smtClean="0">
                    <a:sym typeface="Wingdings" panose="05000000000000000000" pitchFamily="2" charset="2"/>
                  </a:rPr>
                  <a:t> </a:t>
                </a:r>
                <a:r>
                  <a:rPr lang="en-US" altLang="ko-KR" sz="1300" dirty="0" smtClean="0">
                    <a:sym typeface="Wingdings" panose="05000000000000000000" pitchFamily="2" charset="2"/>
                  </a:rPr>
                  <a:t>: 0x</a:t>
                </a:r>
              </a:p>
              <a:p>
                <a:r>
                  <a:rPr lang="ko-KR" altLang="en-US" sz="1300" dirty="0" smtClean="0">
                    <a:sym typeface="Wingdings" panose="05000000000000000000" pitchFamily="2" charset="2"/>
                  </a:rPr>
                  <a:t>이 기호들이 앞에 </a:t>
                </a:r>
                <a:r>
                  <a:rPr lang="en-US" altLang="ko-KR" sz="1300" dirty="0" smtClean="0">
                    <a:sym typeface="Wingdings" panose="05000000000000000000" pitchFamily="2" charset="2"/>
                  </a:rPr>
                  <a:t>-&gt; ‘</a:t>
                </a:r>
                <a:r>
                  <a:rPr lang="ko-KR" altLang="en-US" sz="1300" dirty="0" smtClean="0">
                    <a:sym typeface="Wingdings" panose="05000000000000000000" pitchFamily="2" charset="2"/>
                  </a:rPr>
                  <a:t>해당 진법으로 나타낸 숫자이다</a:t>
                </a:r>
                <a:r>
                  <a:rPr lang="en-US" altLang="ko-KR" sz="1300" dirty="0" smtClean="0">
                    <a:sym typeface="Wingdings" panose="05000000000000000000" pitchFamily="2" charset="2"/>
                  </a:rPr>
                  <a:t>’</a:t>
                </a:r>
                <a:endParaRPr lang="en-US" altLang="ko-KR" sz="1300" dirty="0"/>
              </a:p>
            </p:txBody>
          </p:sp>
        </mc:Choice>
        <mc:Fallback xmlns="">
          <p:sp>
            <p:nvSpPr>
              <p:cNvPr id="14338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19325"/>
                <a:ext cx="10934700" cy="3889375"/>
              </a:xfrm>
              <a:blipFill>
                <a:blip r:embed="rId2"/>
                <a:stretch>
                  <a:fillRect l="-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ko-KR" altLang="en-US" dirty="0" smtClean="0"/>
              <a:t>기수법 </a:t>
            </a:r>
            <a:r>
              <a:rPr lang="en-US" altLang="ko-KR" dirty="0" smtClean="0"/>
              <a:t>- n</a:t>
            </a:r>
            <a:r>
              <a:rPr lang="ko-KR" altLang="en-US" dirty="0" smtClean="0"/>
              <a:t>진법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59856" y="4903255"/>
            <a:ext cx="4166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&gt;&gt;&gt;0b10</a:t>
            </a:r>
          </a:p>
          <a:p>
            <a:r>
              <a:rPr lang="en-US" altLang="ko-KR" sz="1000" dirty="0" smtClean="0"/>
              <a:t>2</a:t>
            </a:r>
          </a:p>
          <a:p>
            <a:r>
              <a:rPr lang="en-US" altLang="ko-KR" sz="1000" dirty="0" smtClean="0"/>
              <a:t>&gt;&gt;&gt;0x20</a:t>
            </a:r>
          </a:p>
          <a:p>
            <a:r>
              <a:rPr lang="en-US" altLang="ko-KR" sz="1000" dirty="0" smtClean="0"/>
              <a:t>32</a:t>
            </a:r>
          </a:p>
          <a:p>
            <a:r>
              <a:rPr lang="en-US" altLang="ko-KR" sz="1000" dirty="0" smtClean="0"/>
              <a:t>&gt;&gt;&gt;0o50</a:t>
            </a:r>
          </a:p>
          <a:p>
            <a:r>
              <a:rPr lang="en-US" altLang="ko-KR" sz="1000" dirty="0" smtClean="0"/>
              <a:t>40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5242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변수들 간에 </a:t>
            </a:r>
            <a:r>
              <a:rPr lang="ko-KR" altLang="en-US" dirty="0" err="1" smtClean="0"/>
              <a:t>형변환을</a:t>
            </a:r>
            <a:r>
              <a:rPr lang="ko-KR" altLang="en-US" dirty="0" smtClean="0"/>
              <a:t> 시행할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/>
              <a:t> </a:t>
            </a:r>
            <a:r>
              <a:rPr lang="en-US" altLang="ko-KR" dirty="0" smtClean="0"/>
              <a:t>           float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str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sz="1600" dirty="0" smtClean="0"/>
              <a:t>방법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변환할 타입을 쓰고 그 뒤에 괄호를 만들어 변환될 값을 넣는다</a:t>
            </a:r>
            <a:endParaRPr lang="en-US" altLang="ko-KR" sz="1600" dirty="0" smtClean="0"/>
          </a:p>
          <a:p>
            <a:r>
              <a:rPr lang="en-US" altLang="ko-KR" sz="1200" dirty="0"/>
              <a:t>f</a:t>
            </a:r>
            <a:r>
              <a:rPr lang="en-US" altLang="ko-KR" sz="1200" dirty="0" smtClean="0"/>
              <a:t>loat</a:t>
            </a:r>
            <a:r>
              <a:rPr lang="ko-KR" altLang="en-US" sz="1200" dirty="0" smtClean="0"/>
              <a:t>와 </a:t>
            </a:r>
            <a:r>
              <a:rPr lang="en-US" altLang="ko-KR" sz="1200" dirty="0" err="1" smtClean="0"/>
              <a:t>int</a:t>
            </a:r>
            <a:r>
              <a:rPr lang="ko-KR" altLang="en-US" sz="1200" dirty="0" smtClean="0"/>
              <a:t>의 연산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자동으로 </a:t>
            </a:r>
            <a:r>
              <a:rPr lang="en-US" altLang="ko-KR" sz="1200" dirty="0" smtClean="0"/>
              <a:t>float</a:t>
            </a:r>
            <a:r>
              <a:rPr lang="ko-KR" altLang="en-US" sz="1200" dirty="0" smtClean="0"/>
              <a:t>로 </a:t>
            </a:r>
            <a:r>
              <a:rPr lang="ko-KR" altLang="en-US" sz="1200" dirty="0" err="1" smtClean="0"/>
              <a:t>형변환</a:t>
            </a:r>
            <a:endParaRPr lang="en-US" altLang="ko-KR" sz="1200" dirty="0" smtClean="0"/>
          </a:p>
          <a:p>
            <a:r>
              <a:rPr lang="en-US" altLang="ko-KR" sz="1200" dirty="0" err="1"/>
              <a:t>s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안의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부호 표시를 제외한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연산은 모두 글자로 간주되어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/float</a:t>
            </a:r>
            <a:r>
              <a:rPr lang="ko-KR" altLang="en-US" sz="1200" dirty="0" smtClean="0"/>
              <a:t>로 </a:t>
            </a:r>
            <a:r>
              <a:rPr lang="ko-KR" altLang="en-US" sz="1200" dirty="0" err="1" smtClean="0"/>
              <a:t>변환불가</a:t>
            </a:r>
            <a:endParaRPr lang="en-US" altLang="ko-KR" sz="1200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ko-KR" altLang="en-US" dirty="0"/>
              <a:t>변수간의 </a:t>
            </a:r>
            <a:r>
              <a:rPr lang="ko-KR" altLang="en-US" dirty="0" err="1" smtClean="0"/>
              <a:t>형변환</a:t>
            </a:r>
            <a:endParaRPr lang="ko-KR" altLang="en-US" dirty="0" smtClean="0"/>
          </a:p>
        </p:txBody>
      </p:sp>
      <p:sp>
        <p:nvSpPr>
          <p:cNvPr id="3" name="왼쪽/오른쪽 화살표 2"/>
          <p:cNvSpPr/>
          <p:nvPr/>
        </p:nvSpPr>
        <p:spPr>
          <a:xfrm>
            <a:off x="1032584" y="2982463"/>
            <a:ext cx="891106" cy="11271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/오른쪽 화살표 7"/>
          <p:cNvSpPr/>
          <p:nvPr/>
        </p:nvSpPr>
        <p:spPr>
          <a:xfrm rot="5400000">
            <a:off x="515797" y="3509163"/>
            <a:ext cx="765016" cy="11845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/오른쪽 화살표 8"/>
          <p:cNvSpPr/>
          <p:nvPr/>
        </p:nvSpPr>
        <p:spPr>
          <a:xfrm rot="18829732">
            <a:off x="1048247" y="3559027"/>
            <a:ext cx="1083169" cy="1141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741674" y="2112551"/>
            <a:ext cx="507233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&gt;&gt;&gt;</a:t>
            </a:r>
            <a:r>
              <a:rPr lang="en-US" altLang="ko-KR" sz="1000" dirty="0"/>
              <a:t>float(45)</a:t>
            </a:r>
          </a:p>
          <a:p>
            <a:r>
              <a:rPr lang="en-US" altLang="ko-KR" sz="1000" dirty="0" smtClean="0"/>
              <a:t>45.0</a:t>
            </a:r>
          </a:p>
          <a:p>
            <a:r>
              <a:rPr lang="en-US" altLang="ko-KR" sz="1000" dirty="0" smtClean="0"/>
              <a:t>&gt;&gt;&gt;float(‘344.5’)</a:t>
            </a:r>
          </a:p>
          <a:p>
            <a:r>
              <a:rPr lang="en-US" altLang="ko-KR" sz="1000" dirty="0" smtClean="0"/>
              <a:t>344.5</a:t>
            </a:r>
          </a:p>
          <a:p>
            <a:r>
              <a:rPr lang="en-US" altLang="ko-KR" sz="1000" dirty="0" smtClean="0"/>
              <a:t>&gt;&gt;&gt;float(‘445’)</a:t>
            </a:r>
          </a:p>
          <a:p>
            <a:r>
              <a:rPr lang="en-US" altLang="ko-KR" sz="1000" dirty="0" smtClean="0"/>
              <a:t>445.0</a:t>
            </a:r>
          </a:p>
          <a:p>
            <a:r>
              <a:rPr lang="en-US" altLang="ko-KR" sz="1000" dirty="0" smtClean="0"/>
              <a:t>&gt;&gt;&gt;float(‘ab’)</a:t>
            </a:r>
          </a:p>
          <a:p>
            <a:r>
              <a:rPr lang="en-US" altLang="ko-KR" sz="1000" dirty="0" err="1">
                <a:solidFill>
                  <a:srgbClr val="FF0000"/>
                </a:solidFill>
              </a:rPr>
              <a:t>Traceback</a:t>
            </a:r>
            <a:r>
              <a:rPr lang="en-US" altLang="ko-KR" sz="1000" dirty="0">
                <a:solidFill>
                  <a:srgbClr val="FF0000"/>
                </a:solidFill>
              </a:rPr>
              <a:t> (most recent call last):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  File "&lt;pyshell#28&gt;", line 1, in &lt;module&gt;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    float('ab')</a:t>
            </a:r>
          </a:p>
          <a:p>
            <a:r>
              <a:rPr lang="en-US" altLang="ko-KR" sz="1000" dirty="0" err="1">
                <a:solidFill>
                  <a:srgbClr val="FF0000"/>
                </a:solidFill>
              </a:rPr>
              <a:t>ValueError</a:t>
            </a:r>
            <a:r>
              <a:rPr lang="en-US" altLang="ko-KR" sz="1000" dirty="0">
                <a:solidFill>
                  <a:srgbClr val="FF0000"/>
                </a:solidFill>
              </a:rPr>
              <a:t>: could not convert string to float: 'ab'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en-US" altLang="ko-KR" sz="1000" dirty="0"/>
              <a:t>&gt;&gt;&gt;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(34)</a:t>
            </a:r>
          </a:p>
          <a:p>
            <a:r>
              <a:rPr lang="en-US" altLang="ko-KR" sz="1000" dirty="0" smtClean="0"/>
              <a:t>‘34’</a:t>
            </a:r>
            <a:endParaRPr lang="en-US" altLang="ko-KR" sz="1000" dirty="0"/>
          </a:p>
          <a:p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(34.5)</a:t>
            </a:r>
          </a:p>
          <a:p>
            <a:r>
              <a:rPr lang="en-US" altLang="ko-KR" sz="1000" dirty="0" smtClean="0"/>
              <a:t>‘34.5’</a:t>
            </a:r>
          </a:p>
          <a:p>
            <a:r>
              <a:rPr lang="en-US" altLang="ko-KR" sz="1000" dirty="0" smtClean="0"/>
              <a:t>&gt;&gt;&gt;45+33.0</a:t>
            </a:r>
          </a:p>
          <a:p>
            <a:r>
              <a:rPr lang="en-US" altLang="ko-KR" sz="1000" dirty="0" smtClean="0"/>
              <a:t>78.0</a:t>
            </a:r>
          </a:p>
          <a:p>
            <a:r>
              <a:rPr lang="en-US" altLang="ko-KR" sz="1000" dirty="0" smtClean="0"/>
              <a:t>&gt;&gt;&gt;</a:t>
            </a:r>
            <a:r>
              <a:rPr lang="en-US" altLang="ko-KR" sz="1000" dirty="0"/>
              <a:t>f</a:t>
            </a:r>
            <a:r>
              <a:rPr lang="en-US" altLang="ko-KR" sz="1000" dirty="0" smtClean="0"/>
              <a:t>loat(‘4*5’)</a:t>
            </a:r>
          </a:p>
          <a:p>
            <a:r>
              <a:rPr lang="en-US" altLang="ko-KR" sz="1000" dirty="0" err="1">
                <a:solidFill>
                  <a:srgbClr val="FF0000"/>
                </a:solidFill>
              </a:rPr>
              <a:t>Traceback</a:t>
            </a:r>
            <a:r>
              <a:rPr lang="en-US" altLang="ko-KR" sz="1000" dirty="0">
                <a:solidFill>
                  <a:srgbClr val="FF0000"/>
                </a:solidFill>
              </a:rPr>
              <a:t> (most recent call last):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  File "&lt;pyshell#36&gt;", line 1, in &lt;module&gt;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    float('4*5')</a:t>
            </a:r>
          </a:p>
          <a:p>
            <a:r>
              <a:rPr lang="en-US" altLang="ko-KR" sz="1000" dirty="0" err="1">
                <a:solidFill>
                  <a:srgbClr val="FF0000"/>
                </a:solidFill>
              </a:rPr>
              <a:t>ValueError</a:t>
            </a:r>
            <a:r>
              <a:rPr lang="en-US" altLang="ko-KR" sz="1000" dirty="0">
                <a:solidFill>
                  <a:srgbClr val="FF0000"/>
                </a:solidFill>
              </a:rPr>
              <a:t>: could not convert string to float: '4*5'</a:t>
            </a: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3528" y="2820500"/>
            <a:ext cx="23808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소수점 아래 버림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150847" y="3101921"/>
            <a:ext cx="23808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뒤에 </a:t>
            </a:r>
            <a:r>
              <a:rPr lang="en-US" altLang="ko-KR" sz="700" dirty="0" smtClean="0"/>
              <a:t>.0 </a:t>
            </a:r>
            <a:r>
              <a:rPr lang="ko-KR" altLang="en-US" sz="700" dirty="0" smtClean="0"/>
              <a:t>추가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1587018" y="3566796"/>
            <a:ext cx="23808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실수만을 변환</a:t>
            </a:r>
            <a:endParaRPr lang="ko-KR" altLang="en-US" sz="700" dirty="0"/>
          </a:p>
        </p:txBody>
      </p:sp>
      <p:sp>
        <p:nvSpPr>
          <p:cNvPr id="15" name="TextBox 14"/>
          <p:cNvSpPr txBox="1"/>
          <p:nvPr/>
        </p:nvSpPr>
        <p:spPr>
          <a:xfrm>
            <a:off x="-53266" y="3466768"/>
            <a:ext cx="23808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err="1" smtClean="0"/>
              <a:t>Int</a:t>
            </a:r>
            <a:r>
              <a:rPr lang="ko-KR" altLang="en-US" sz="700" dirty="0" smtClean="0"/>
              <a:t>인 실수만을 변환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376009" y="2112551"/>
            <a:ext cx="34480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&gt;&gt;&gt;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(98.6)</a:t>
            </a:r>
          </a:p>
          <a:p>
            <a:r>
              <a:rPr lang="en-US" altLang="ko-KR" sz="1000" dirty="0"/>
              <a:t>98</a:t>
            </a:r>
          </a:p>
          <a:p>
            <a:r>
              <a:rPr lang="en-US" altLang="ko-KR" sz="1000" dirty="0"/>
              <a:t>&gt;&gt;&gt;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(‘344’)</a:t>
            </a:r>
          </a:p>
          <a:p>
            <a:r>
              <a:rPr lang="en-US" altLang="ko-KR" sz="1000" dirty="0"/>
              <a:t>344</a:t>
            </a:r>
          </a:p>
          <a:p>
            <a:r>
              <a:rPr lang="en-US" altLang="ko-KR" sz="1000" dirty="0"/>
              <a:t>&gt;&gt;&gt;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(‘453.5’)</a:t>
            </a:r>
          </a:p>
          <a:p>
            <a:r>
              <a:rPr lang="en-US" altLang="ko-KR" sz="1000" dirty="0" err="1">
                <a:solidFill>
                  <a:srgbClr val="FF0000"/>
                </a:solidFill>
              </a:rPr>
              <a:t>Traceback</a:t>
            </a:r>
            <a:r>
              <a:rPr lang="en-US" altLang="ko-KR" sz="1000" dirty="0">
                <a:solidFill>
                  <a:srgbClr val="FF0000"/>
                </a:solidFill>
              </a:rPr>
              <a:t> (most recent call last):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  File "&lt;pyshell#23&gt;", line 1, in &lt;module&gt;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    </a:t>
            </a:r>
            <a:r>
              <a:rPr lang="en-US" altLang="ko-KR" sz="1000" dirty="0" err="1">
                <a:solidFill>
                  <a:srgbClr val="FF0000"/>
                </a:solidFill>
              </a:rPr>
              <a:t>int</a:t>
            </a:r>
            <a:r>
              <a:rPr lang="en-US" altLang="ko-KR" sz="1000" dirty="0">
                <a:solidFill>
                  <a:srgbClr val="FF0000"/>
                </a:solidFill>
              </a:rPr>
              <a:t>('453.5')</a:t>
            </a:r>
          </a:p>
          <a:p>
            <a:r>
              <a:rPr lang="en-US" altLang="ko-KR" sz="1000" dirty="0" err="1">
                <a:solidFill>
                  <a:srgbClr val="FF0000"/>
                </a:solidFill>
              </a:rPr>
              <a:t>ValueError</a:t>
            </a:r>
            <a:r>
              <a:rPr lang="en-US" altLang="ko-KR" sz="1000" dirty="0">
                <a:solidFill>
                  <a:srgbClr val="FF0000"/>
                </a:solidFill>
              </a:rPr>
              <a:t>: invalid literal for </a:t>
            </a:r>
            <a:r>
              <a:rPr lang="en-US" altLang="ko-KR" sz="1000" dirty="0" err="1">
                <a:solidFill>
                  <a:srgbClr val="FF0000"/>
                </a:solidFill>
              </a:rPr>
              <a:t>int</a:t>
            </a:r>
            <a:r>
              <a:rPr lang="en-US" altLang="ko-KR" sz="1000" dirty="0">
                <a:solidFill>
                  <a:srgbClr val="FF0000"/>
                </a:solidFill>
              </a:rPr>
              <a:t>() with base 10: </a:t>
            </a:r>
            <a:r>
              <a:rPr lang="en-US" altLang="ko-KR" sz="1000" dirty="0" smtClean="0">
                <a:solidFill>
                  <a:srgbClr val="FF0000"/>
                </a:solidFill>
              </a:rPr>
              <a:t>‘453.5</a:t>
            </a:r>
            <a:r>
              <a:rPr lang="en-US" altLang="ko-KR" sz="1000" dirty="0">
                <a:solidFill>
                  <a:srgbClr val="FF0000"/>
                </a:solidFill>
              </a:rPr>
              <a:t>’</a:t>
            </a:r>
          </a:p>
          <a:p>
            <a:r>
              <a:rPr lang="en-US" altLang="ko-KR" sz="1000" dirty="0"/>
              <a:t>&gt;&gt;&gt;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(‘ab’)</a:t>
            </a:r>
          </a:p>
          <a:p>
            <a:r>
              <a:rPr lang="en-US" altLang="ko-KR" sz="1000" dirty="0" err="1">
                <a:solidFill>
                  <a:srgbClr val="FF0000"/>
                </a:solidFill>
              </a:rPr>
              <a:t>Traceback</a:t>
            </a:r>
            <a:r>
              <a:rPr lang="en-US" altLang="ko-KR" sz="1000" dirty="0">
                <a:solidFill>
                  <a:srgbClr val="FF0000"/>
                </a:solidFill>
              </a:rPr>
              <a:t> (most recent call last):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  File </a:t>
            </a:r>
            <a:r>
              <a:rPr lang="en-US" altLang="ko-KR" sz="1000" dirty="0" smtClean="0">
                <a:solidFill>
                  <a:srgbClr val="FF0000"/>
                </a:solidFill>
              </a:rPr>
              <a:t>“&lt;</a:t>
            </a:r>
            <a:r>
              <a:rPr lang="en-US" altLang="ko-KR" sz="1000" dirty="0">
                <a:solidFill>
                  <a:srgbClr val="FF0000"/>
                </a:solidFill>
              </a:rPr>
              <a:t>pyshell#27</a:t>
            </a:r>
            <a:r>
              <a:rPr lang="en-US" altLang="ko-KR" sz="1000" dirty="0" smtClean="0">
                <a:solidFill>
                  <a:srgbClr val="FF0000"/>
                </a:solidFill>
              </a:rPr>
              <a:t>&gt;”, </a:t>
            </a:r>
            <a:r>
              <a:rPr lang="en-US" altLang="ko-KR" sz="1000" dirty="0">
                <a:solidFill>
                  <a:srgbClr val="FF0000"/>
                </a:solidFill>
              </a:rPr>
              <a:t>line 1, in &lt;module&gt;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    </a:t>
            </a:r>
            <a:r>
              <a:rPr lang="en-US" altLang="ko-KR" sz="1000" dirty="0" err="1">
                <a:solidFill>
                  <a:srgbClr val="FF0000"/>
                </a:solidFill>
              </a:rPr>
              <a:t>int</a:t>
            </a:r>
            <a:r>
              <a:rPr lang="en-US" altLang="ko-KR" sz="1000" dirty="0" smtClean="0">
                <a:solidFill>
                  <a:srgbClr val="FF0000"/>
                </a:solidFill>
              </a:rPr>
              <a:t>(‘ab’)</a:t>
            </a:r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en-US" altLang="ko-KR" sz="1000" dirty="0" err="1">
                <a:solidFill>
                  <a:srgbClr val="FF0000"/>
                </a:solidFill>
              </a:rPr>
              <a:t>ValueError</a:t>
            </a:r>
            <a:r>
              <a:rPr lang="en-US" altLang="ko-KR" sz="1000" dirty="0">
                <a:solidFill>
                  <a:srgbClr val="FF0000"/>
                </a:solidFill>
              </a:rPr>
              <a:t>: invalid literal for </a:t>
            </a:r>
            <a:r>
              <a:rPr lang="en-US" altLang="ko-KR" sz="1000" dirty="0" err="1">
                <a:solidFill>
                  <a:srgbClr val="FF0000"/>
                </a:solidFill>
              </a:rPr>
              <a:t>int</a:t>
            </a:r>
            <a:r>
              <a:rPr lang="en-US" altLang="ko-KR" sz="1000" dirty="0">
                <a:solidFill>
                  <a:srgbClr val="FF0000"/>
                </a:solidFill>
              </a:rPr>
              <a:t>() with base 10: </a:t>
            </a:r>
            <a:r>
              <a:rPr lang="en-US" altLang="ko-KR" sz="1000" dirty="0" smtClean="0">
                <a:solidFill>
                  <a:srgbClr val="FF0000"/>
                </a:solidFill>
              </a:rPr>
              <a:t>‘ab’</a:t>
            </a:r>
            <a:endParaRPr lang="en-US" altLang="ko-KR" dirty="0" smtClean="0"/>
          </a:p>
          <a:p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int</a:t>
            </a:r>
            <a:r>
              <a:rPr lang="en-US" altLang="ko-KR" sz="1000" dirty="0" smtClean="0"/>
              <a:t>(’+33’)</a:t>
            </a:r>
          </a:p>
          <a:p>
            <a:r>
              <a:rPr lang="en-US" altLang="ko-KR" sz="1000" dirty="0" smtClean="0"/>
              <a:t>33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04109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장려상 최_현(건__학) [호환 모드]" id="{4E78EEBB-5635-49D2-9D3C-CDCCAE82F55C}" vid="{92C06488-A695-4E60-9849-C72C83133F8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3213</TotalTime>
  <Words>3768</Words>
  <Application>Microsoft Office PowerPoint</Application>
  <PresentationFormat>와이드스크린</PresentationFormat>
  <Paragraphs>672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연세소제목체</vt:lpstr>
      <vt:lpstr>나눔고딕</vt:lpstr>
      <vt:lpstr>Wingdings</vt:lpstr>
      <vt:lpstr>맑은 고딕</vt:lpstr>
      <vt:lpstr>Cambria Math</vt:lpstr>
      <vt:lpstr>Arial</vt:lpstr>
      <vt:lpstr>Myriad Pro</vt:lpstr>
      <vt:lpstr>연세제목체</vt:lpstr>
      <vt:lpstr>Office 테마</vt:lpstr>
      <vt:lpstr>Python의 자료형과 제어문</vt:lpstr>
      <vt:lpstr>PowerPoint 프레젠테이션</vt:lpstr>
      <vt:lpstr>PowerPoint 프레젠테이션</vt:lpstr>
      <vt:lpstr>변수란? - 변수와 할당</vt:lpstr>
      <vt:lpstr>숫자, 문자 타입 자료형 – int, float, str</vt:lpstr>
      <vt:lpstr>자료형의 연산과 연산자</vt:lpstr>
      <vt:lpstr>자료형의 연산방법 – 할당 이용하기</vt:lpstr>
      <vt:lpstr>기수법 - n진법</vt:lpstr>
      <vt:lpstr>변수간의 형변환</vt:lpstr>
      <vt:lpstr>이스케이프 문자</vt:lpstr>
      <vt:lpstr>문자 추출, 문자열의 길이 함수</vt:lpstr>
      <vt:lpstr>문자열 슬라이스, replace 함수</vt:lpstr>
      <vt:lpstr>Array - list, tuple, dictionary, set이란?</vt:lpstr>
      <vt:lpstr>list 생성하기</vt:lpstr>
      <vt:lpstr>list 조작하기 – 1</vt:lpstr>
      <vt:lpstr>list 조작하기 – 2</vt:lpstr>
      <vt:lpstr>tuple 만들기</vt:lpstr>
      <vt:lpstr>dictionary 만들기</vt:lpstr>
      <vt:lpstr>dictionary 조작하기 – 1</vt:lpstr>
      <vt:lpstr>dictionary 조작하기 – 2</vt:lpstr>
      <vt:lpstr>Set 만들기</vt:lpstr>
      <vt:lpstr>Set 조작하기</vt:lpstr>
      <vt:lpstr>제어문의 종류 – if, while, for</vt:lpstr>
      <vt:lpstr>if의 이용 - True와 False</vt:lpstr>
      <vt:lpstr>while의 이용 – break, 무한루프</vt:lpstr>
      <vt:lpstr>while의 이용 - continue, else</vt:lpstr>
      <vt:lpstr>for의 이용 – in, range 함수</vt:lpstr>
      <vt:lpstr>zip 함수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최종현</dc:creator>
  <cp:lastModifiedBy>ded09</cp:lastModifiedBy>
  <cp:revision>807</cp:revision>
  <dcterms:created xsi:type="dcterms:W3CDTF">2015-11-22T04:11:09Z</dcterms:created>
  <dcterms:modified xsi:type="dcterms:W3CDTF">2020-10-14T07:56:49Z</dcterms:modified>
</cp:coreProperties>
</file>